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48" r:id="rId1"/>
  </p:sldMasterIdLst>
  <p:notesMasterIdLst>
    <p:notesMasterId r:id="rId21"/>
  </p:notesMasterIdLst>
  <p:sldIdLst>
    <p:sldId id="256" r:id="rId2"/>
    <p:sldId id="257" r:id="rId3"/>
    <p:sldId id="258" r:id="rId4"/>
    <p:sldId id="259" r:id="rId5"/>
    <p:sldId id="260" r:id="rId6"/>
    <p:sldId id="263" r:id="rId7"/>
    <p:sldId id="264" r:id="rId8"/>
    <p:sldId id="265" r:id="rId9"/>
    <p:sldId id="266" r:id="rId10"/>
    <p:sldId id="268" r:id="rId11"/>
    <p:sldId id="267" r:id="rId12"/>
    <p:sldId id="269" r:id="rId13"/>
    <p:sldId id="270" r:id="rId14"/>
    <p:sldId id="271" r:id="rId15"/>
    <p:sldId id="272" r:id="rId16"/>
    <p:sldId id="273" r:id="rId17"/>
    <p:sldId id="274" r:id="rId18"/>
    <p:sldId id="261" r:id="rId19"/>
    <p:sldId id="262"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itchFamily="2" charset="0"/>
      <p:regular r:id="rId26"/>
      <p:bold r:id="rId27"/>
      <p:italic r:id="rId28"/>
      <p:boldItalic r:id="rId29"/>
    </p:embeddedFont>
    <p:embeddedFont>
      <p:font typeface="EB Garamond Medium" pitchFamily="2" charset="0"/>
      <p:regular r:id="rId30"/>
      <p:bold r:id="rId31"/>
      <p:italic r:id="rId32"/>
      <p:boldItalic r:id="rId33"/>
    </p:embeddedFont>
    <p:embeddedFont>
      <p:font typeface="EB Garamond SemiBold" pitchFamily="2" charset="0"/>
      <p:regular r:id="rId34"/>
      <p:bold r:id="rId35"/>
      <p:italic r:id="rId36"/>
      <p:boldItalic r:id="rId37"/>
    </p:embeddedFont>
    <p:embeddedFont>
      <p:font typeface="Public Sans"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41" autoAdjust="0"/>
  </p:normalViewPr>
  <p:slideViewPr>
    <p:cSldViewPr snapToGrid="0">
      <p:cViewPr varScale="1">
        <p:scale>
          <a:sx n="108" d="100"/>
          <a:sy n="108" d="100"/>
        </p:scale>
        <p:origin x="730"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5.fntdata" /><Relationship Id="rId39" Type="http://schemas.openxmlformats.org/officeDocument/2006/relationships/font" Target="fonts/font18.fntdata" /><Relationship Id="rId3" Type="http://schemas.openxmlformats.org/officeDocument/2006/relationships/slide" Target="slides/slide2.xml" /><Relationship Id="rId21" Type="http://schemas.openxmlformats.org/officeDocument/2006/relationships/notesMaster" Target="notesMasters/notesMaster1.xml" /><Relationship Id="rId34" Type="http://schemas.openxmlformats.org/officeDocument/2006/relationships/font" Target="fonts/font13.fntdata" /><Relationship Id="rId42" Type="http://customschemas.google.com/relationships/presentationmetadata" Target="meta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4.fntdata" /><Relationship Id="rId33" Type="http://schemas.openxmlformats.org/officeDocument/2006/relationships/font" Target="fonts/font12.fntdata" /><Relationship Id="rId38" Type="http://schemas.openxmlformats.org/officeDocument/2006/relationships/font" Target="fonts/font17.fntdata"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8.fntdata" /><Relationship Id="rId41" Type="http://schemas.openxmlformats.org/officeDocument/2006/relationships/font" Target="fonts/font2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3.fntdata" /><Relationship Id="rId32" Type="http://schemas.openxmlformats.org/officeDocument/2006/relationships/font" Target="fonts/font11.fntdata" /><Relationship Id="rId37" Type="http://schemas.openxmlformats.org/officeDocument/2006/relationships/font" Target="fonts/font16.fntdata" /><Relationship Id="rId40" Type="http://schemas.openxmlformats.org/officeDocument/2006/relationships/font" Target="fonts/font19.fntdata"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2.fntdata" /><Relationship Id="rId28" Type="http://schemas.openxmlformats.org/officeDocument/2006/relationships/font" Target="fonts/font7.fntdata" /><Relationship Id="rId36" Type="http://schemas.openxmlformats.org/officeDocument/2006/relationships/font" Target="fonts/font15.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0.fntdata"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1.fntdata" /><Relationship Id="rId27" Type="http://schemas.openxmlformats.org/officeDocument/2006/relationships/font" Target="fonts/font6.fntdata" /><Relationship Id="rId30" Type="http://schemas.openxmlformats.org/officeDocument/2006/relationships/font" Target="fonts/font9.fntdata" /><Relationship Id="rId35" Type="http://schemas.openxmlformats.org/officeDocument/2006/relationships/font" Target="fonts/font14.fntdata"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17.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76.xml" /><Relationship Id="rId4" Type="http://schemas.openxmlformats.org/officeDocument/2006/relationships/image" Target="../media/image42.png"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7.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69.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7.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6.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“Your Project Name”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pic>
        <p:nvPicPr>
          <p:cNvPr id="1834" name="Google Shape;1834;p209"/>
          <p:cNvPicPr preferRelativeResize="0"/>
          <p:nvPr/>
        </p:nvPicPr>
        <p:blipFill rotWithShape="1">
          <a:blip r:embed="rId3">
            <a:alphaModFix/>
          </a:blip>
          <a:srcRect l="-43430" t="2430" r="43429" b="-2429"/>
          <a:stretch/>
        </p:blipFill>
        <p:spPr>
          <a:xfrm>
            <a:off x="0" y="0"/>
            <a:ext cx="9144000" cy="5143500"/>
          </a:xfrm>
          <a:prstGeom prst="rect">
            <a:avLst/>
          </a:prstGeom>
          <a:noFill/>
          <a:ln>
            <a:noFill/>
          </a:ln>
        </p:spPr>
      </p:pic>
      <p:sp>
        <p:nvSpPr>
          <p:cNvPr id="2" name="TextBox 1">
            <a:extLst>
              <a:ext uri="{FF2B5EF4-FFF2-40B4-BE49-F238E27FC236}">
                <a16:creationId xmlns:a16="http://schemas.microsoft.com/office/drawing/2014/main" id="{C947B957-3FDF-4C13-8A75-085F04A42AC9}"/>
              </a:ext>
            </a:extLst>
          </p:cNvPr>
          <p:cNvSpPr txBox="1"/>
          <p:nvPr/>
        </p:nvSpPr>
        <p:spPr>
          <a:xfrm>
            <a:off x="187297" y="2697332"/>
            <a:ext cx="3524092" cy="369332"/>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1800" b="1" dirty="0">
                <a:solidFill>
                  <a:schemeClr val="accent4">
                    <a:lumMod val="75000"/>
                  </a:schemeClr>
                </a:solidFill>
                <a:highlight>
                  <a:srgbClr val="C0C0C0"/>
                </a:highlight>
                <a:latin typeface="Times New Roman" panose="02020603050405020304" pitchFamily="18" charset="0"/>
                <a:cs typeface="Times New Roman" panose="02020603050405020304" pitchFamily="18" charset="0"/>
              </a:rPr>
              <a:t>INTERNET BANKING SYSTEM</a:t>
            </a:r>
            <a:endParaRPr lang="en-IN" sz="1800" b="1" dirty="0">
              <a:solidFill>
                <a:schemeClr val="accent4">
                  <a:lumMod val="75000"/>
                </a:schemeClr>
              </a:solidFill>
              <a:highlight>
                <a:srgbClr val="C0C0C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17EA-385D-4138-8416-179590E90E2D}"/>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CCEB1581-0BCB-4D4E-A1DA-3704BF05D897}"/>
              </a:ext>
            </a:extLst>
          </p:cNvPr>
          <p:cNvSpPr txBox="1"/>
          <p:nvPr/>
        </p:nvSpPr>
        <p:spPr>
          <a:xfrm>
            <a:off x="135731" y="645042"/>
            <a:ext cx="8866502" cy="3875676"/>
          </a:xfrm>
          <a:prstGeom prst="rect">
            <a:avLst/>
          </a:prstGeom>
          <a:noFill/>
        </p:spPr>
        <p:txBody>
          <a:bodyPr wrap="square" rtlCol="0">
            <a:spAutoFit/>
          </a:bodyPr>
          <a:lstStyle/>
          <a:p>
            <a:pPr>
              <a:lnSpc>
                <a:spcPct val="107000"/>
              </a:lnSpc>
              <a:spcAft>
                <a:spcPts val="800"/>
              </a:spcAft>
            </a:pPr>
            <a:r>
              <a:rPr lang="en-IN" sz="1600" b="1" u="sng" dirty="0">
                <a:effectLst/>
                <a:latin typeface="Calibri" panose="020F0502020204030204" pitchFamily="34" charset="0"/>
                <a:ea typeface="Calibri" panose="020F0502020204030204" pitchFamily="34" charset="0"/>
                <a:cs typeface="Times New Roman" panose="02020603050405020304" pitchFamily="18" charset="0"/>
              </a:rPr>
              <a:t>3.</a:t>
            </a:r>
            <a:r>
              <a:rPr lang="en-IN" sz="1600" b="1" u="sng"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u="sng" dirty="0">
                <a:effectLst/>
                <a:latin typeface="Calibri" panose="020F0502020204030204" pitchFamily="34" charset="0"/>
                <a:ea typeface="Calibri" panose="020F0502020204030204" pitchFamily="34" charset="0"/>
                <a:cs typeface="Times New Roman" panose="02020603050405020304" pitchFamily="18" charset="0"/>
              </a:rPr>
              <a:t>Specific</a:t>
            </a:r>
            <a:r>
              <a:rPr lang="en-IN" sz="1600" b="1" u="sng"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600" b="1" u="sng" dirty="0">
                <a:effectLst/>
                <a:latin typeface="Calibri" panose="020F0502020204030204" pitchFamily="34" charset="0"/>
                <a:ea typeface="Calibri" panose="020F0502020204030204" pitchFamily="34" charset="0"/>
                <a:cs typeface="Times New Roman" panose="02020603050405020304" pitchFamily="18" charset="0"/>
              </a:rPr>
              <a:t>Requirements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spcBef>
                <a:spcPts val="450"/>
              </a:spcBef>
              <a:spcAft>
                <a:spcPts val="0"/>
              </a:spcAft>
              <a:buSzPts val="1200"/>
              <a:buFont typeface="Times New Roman" panose="02020603050405020304" pitchFamily="18" charset="0"/>
              <a:buAutoNum type="arabicPeriod"/>
              <a:tabLst>
                <a:tab pos="711835" algn="l"/>
              </a:tabLst>
            </a:pPr>
            <a:r>
              <a:rPr lang="en-US" sz="1400" b="1" kern="0" dirty="0">
                <a:effectLst/>
                <a:latin typeface="Times New Roman" panose="02020603050405020304" pitchFamily="18" charset="0"/>
                <a:ea typeface="Times New Roman" panose="02020603050405020304" pitchFamily="18" charset="0"/>
              </a:rPr>
              <a:t>External</a:t>
            </a:r>
            <a:r>
              <a:rPr lang="en-US" sz="1400" b="1" kern="0" spc="-15"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Interfaces</a:t>
            </a:r>
            <a:endParaRPr lang="en-IN" sz="1200" b="1" kern="0" dirty="0">
              <a:effectLst/>
              <a:latin typeface="Times New Roman" panose="02020603050405020304" pitchFamily="18" charset="0"/>
              <a:ea typeface="Times New Roman" panose="02020603050405020304" pitchFamily="18" charset="0"/>
            </a:endParaRPr>
          </a:p>
          <a:p>
            <a:pPr marL="482600" marR="699135" algn="just">
              <a:lnSpc>
                <a:spcPct val="135000"/>
              </a:lnSpc>
              <a:spcBef>
                <a:spcPts val="480"/>
              </a:spcBef>
              <a:spcAft>
                <a:spcPts val="0"/>
              </a:spcAft>
            </a:pPr>
            <a:r>
              <a:rPr lang="en-US" sz="1400" dirty="0">
                <a:effectLst/>
                <a:latin typeface="Times New Roman" panose="02020603050405020304" pitchFamily="18" charset="0"/>
                <a:ea typeface="Times New Roman" panose="02020603050405020304" pitchFamily="18" charset="0"/>
              </a:rPr>
              <a:t>The external interfaces of the Online Banking system are relative to the various users which</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contain independent access units in each, and one master control of admin. These interfaces are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described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below:</a:t>
            </a:r>
            <a:endParaRPr lang="en-IN" sz="1200" dirty="0">
              <a:effectLst/>
              <a:latin typeface="Times New Roman" panose="02020603050405020304" pitchFamily="18" charset="0"/>
              <a:ea typeface="Times New Roman" panose="02020603050405020304" pitchFamily="18" charset="0"/>
            </a:endParaRPr>
          </a:p>
          <a:p>
            <a:pPr marL="1143000" lvl="2" indent="-228600" algn="just">
              <a:spcBef>
                <a:spcPts val="10"/>
              </a:spcBef>
              <a:spcAft>
                <a:spcPts val="0"/>
              </a:spcAft>
              <a:buFont typeface="+mj-lt"/>
              <a:buAutoNum type="arabicPeriod"/>
              <a:tabLst>
                <a:tab pos="826135" algn="l"/>
              </a:tabLst>
            </a:pPr>
            <a:r>
              <a:rPr lang="en-US" sz="1400" b="1" kern="0" dirty="0">
                <a:effectLst/>
                <a:latin typeface="Times New Roman" panose="02020603050405020304" pitchFamily="18" charset="0"/>
                <a:ea typeface="Times New Roman" panose="02020603050405020304" pitchFamily="18" charset="0"/>
              </a:rPr>
              <a:t>User</a:t>
            </a:r>
            <a:r>
              <a:rPr lang="en-US" sz="1400" b="1" kern="0" spc="-15"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Interface</a:t>
            </a:r>
            <a:endParaRPr lang="en-IN" sz="1200" b="1" kern="0" dirty="0">
              <a:effectLst/>
              <a:latin typeface="Times New Roman" panose="02020603050405020304" pitchFamily="18" charset="0"/>
              <a:ea typeface="Times New Roman" panose="02020603050405020304" pitchFamily="18" charset="0"/>
            </a:endParaRPr>
          </a:p>
          <a:p>
            <a:pPr marL="482600" marR="699135" algn="just">
              <a:lnSpc>
                <a:spcPct val="136000"/>
              </a:lnSpc>
              <a:spcBef>
                <a:spcPts val="470"/>
              </a:spcBef>
              <a:spcAft>
                <a:spcPts val="0"/>
              </a:spcAft>
            </a:pPr>
            <a:r>
              <a:rPr lang="en-US" sz="1400" dirty="0">
                <a:effectLst/>
                <a:latin typeface="Times New Roman" panose="02020603050405020304" pitchFamily="18" charset="0"/>
                <a:ea typeface="Times New Roman" panose="02020603050405020304" pitchFamily="18" charset="0"/>
              </a:rPr>
              <a:t>The User Interface defines the human-computer interaction of the Online Banking system. 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system</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requires interaction from various users:</a:t>
            </a:r>
            <a:endParaRPr lang="en-IN" sz="1200" dirty="0">
              <a:effectLst/>
              <a:latin typeface="Times New Roman" panose="02020603050405020304" pitchFamily="18" charset="0"/>
              <a:ea typeface="Times New Roman" panose="02020603050405020304" pitchFamily="18" charset="0"/>
            </a:endParaRPr>
          </a:p>
          <a:p>
            <a:pPr marL="342900" marR="696595" lvl="0" indent="-342900" algn="just">
              <a:lnSpc>
                <a:spcPct val="135000"/>
              </a:lnSpc>
              <a:spcAft>
                <a:spcPts val="800"/>
              </a:spcAft>
              <a:buSzPts val="1200"/>
              <a:buFont typeface="Times New Roman" panose="02020603050405020304" pitchFamily="18" charset="0"/>
              <a:buChar char="•"/>
              <a:tabLst>
                <a:tab pos="586740"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The standard existing users or customers interact with the online interface within the banking</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System.</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703580" lvl="0" indent="-342900" algn="just">
              <a:lnSpc>
                <a:spcPct val="135000"/>
              </a:lnSpc>
              <a:spcAft>
                <a:spcPts val="800"/>
              </a:spcAft>
              <a:buSzPts val="1200"/>
              <a:buFont typeface="Times New Roman" panose="02020603050405020304" pitchFamily="18" charset="0"/>
              <a:buChar char="•"/>
              <a:tabLst>
                <a:tab pos="597535"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The existing user interacts with the system to allow or authenticate for deposit, withdrawn,</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transfer and balance</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queries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SzPts val="1200"/>
              <a:buFont typeface="Times New Roman" panose="02020603050405020304" pitchFamily="18" charset="0"/>
              <a:buChar char="•"/>
              <a:tabLst>
                <a:tab pos="574675" algn="l"/>
              </a:tabLst>
            </a:pP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The</a:t>
            </a:r>
            <a:r>
              <a:rPr lang="en-IN" sz="1400"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new</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user</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interacts</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with the</a:t>
            </a:r>
            <a:r>
              <a:rPr lang="en-IN" sz="1400"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system to</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register and</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apply</a:t>
            </a:r>
            <a:r>
              <a:rPr lang="en-IN" sz="1400" spc="-2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to</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the</a:t>
            </a:r>
            <a:r>
              <a:rPr lang="en-IN" sz="1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Online Banking</a:t>
            </a:r>
            <a:r>
              <a:rPr lang="en-IN" sz="1400"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dirty="0">
                <a:effectLst/>
                <a:latin typeface="Calibri" panose="020F0502020204030204" pitchFamily="34" charset="0"/>
                <a:ea typeface="Times New Roman" panose="02020603050405020304" pitchFamily="18" charset="0"/>
                <a:cs typeface="Times New Roman" panose="02020603050405020304" pitchFamily="18" charset="0"/>
              </a:rPr>
              <a:t>transactions.</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3419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C026-4593-44A0-A0D7-023CFB9BB17E}"/>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342E959C-4B66-46E9-9425-0782E0E1FC03}"/>
              </a:ext>
            </a:extLst>
          </p:cNvPr>
          <p:cNvSpPr txBox="1"/>
          <p:nvPr/>
        </p:nvSpPr>
        <p:spPr>
          <a:xfrm>
            <a:off x="-360455" y="680483"/>
            <a:ext cx="8802706" cy="3484544"/>
          </a:xfrm>
          <a:prstGeom prst="rect">
            <a:avLst/>
          </a:prstGeom>
          <a:noFill/>
        </p:spPr>
        <p:txBody>
          <a:bodyPr wrap="square" rtlCol="0">
            <a:spAutoFit/>
          </a:bodyPr>
          <a:lstStyle/>
          <a:p>
            <a:pPr marL="914400" lvl="2" algn="just">
              <a:spcBef>
                <a:spcPts val="10"/>
              </a:spcBef>
              <a:spcAft>
                <a:spcPts val="0"/>
              </a:spcAft>
              <a:tabLst>
                <a:tab pos="826135" algn="l"/>
              </a:tabLst>
            </a:pPr>
            <a:r>
              <a:rPr lang="en-US" sz="1400" b="1" kern="0" dirty="0">
                <a:effectLst/>
                <a:latin typeface="Times New Roman" panose="02020603050405020304" pitchFamily="18" charset="0"/>
                <a:ea typeface="Times New Roman" panose="02020603050405020304" pitchFamily="18" charset="0"/>
              </a:rPr>
              <a:t>3.1.2 Hardware</a:t>
            </a:r>
            <a:r>
              <a:rPr lang="en-US" sz="1400" b="1" kern="0" spc="-10"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Interface</a:t>
            </a:r>
            <a:endParaRPr lang="en-IN" sz="1200" b="1" kern="0" dirty="0">
              <a:effectLst/>
              <a:latin typeface="Times New Roman" panose="02020603050405020304" pitchFamily="18" charset="0"/>
              <a:ea typeface="Times New Roman" panose="02020603050405020304" pitchFamily="18" charset="0"/>
            </a:endParaRPr>
          </a:p>
          <a:p>
            <a:pPr marL="482600" marR="699770" algn="just">
              <a:lnSpc>
                <a:spcPct val="135000"/>
              </a:lnSpc>
              <a:spcBef>
                <a:spcPts val="480"/>
              </a:spcBef>
              <a:spcAft>
                <a:spcPts val="0"/>
              </a:spcAft>
            </a:pP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software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shall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interface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with</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electromechanical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that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controls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online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connection</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systems. The software shall interface with a breaking mechanism in case of emergencies. 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transactions and accesses shall be controlled by the software based on command and graphical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 inputs. The hardware interface is supported by the main control panels (buttons, keyboard,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mouse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 communication mediums).</a:t>
            </a:r>
            <a:endParaRPr lang="en-IN" sz="1200" dirty="0">
              <a:effectLst/>
              <a:latin typeface="Times New Roman" panose="02020603050405020304" pitchFamily="18" charset="0"/>
              <a:ea typeface="Times New Roman" panose="02020603050405020304" pitchFamily="18" charset="0"/>
            </a:endParaRPr>
          </a:p>
          <a:p>
            <a:pPr marL="914400" lvl="2" algn="just">
              <a:spcBef>
                <a:spcPts val="15"/>
              </a:spcBef>
              <a:spcAft>
                <a:spcPts val="0"/>
              </a:spcAft>
              <a:tabLst>
                <a:tab pos="826135" algn="l"/>
              </a:tabLst>
            </a:pPr>
            <a:r>
              <a:rPr lang="en-US" sz="1400" b="1" kern="0" dirty="0">
                <a:effectLst/>
                <a:latin typeface="Times New Roman" panose="02020603050405020304" pitchFamily="18" charset="0"/>
                <a:ea typeface="Times New Roman" panose="02020603050405020304" pitchFamily="18" charset="0"/>
              </a:rPr>
              <a:t>3.1.3 Software</a:t>
            </a:r>
            <a:r>
              <a:rPr lang="en-US" sz="1400" b="1" kern="0" spc="-20"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Interface</a:t>
            </a:r>
            <a:endParaRPr lang="en-IN" sz="1200" b="1" kern="0" dirty="0">
              <a:effectLst/>
              <a:latin typeface="Times New Roman" panose="02020603050405020304" pitchFamily="18" charset="0"/>
              <a:ea typeface="Times New Roman" panose="02020603050405020304" pitchFamily="18" charset="0"/>
            </a:endParaRPr>
          </a:p>
          <a:p>
            <a:pPr marL="482600" marR="699770" algn="just">
              <a:lnSpc>
                <a:spcPct val="135000"/>
              </a:lnSpc>
              <a:spcBef>
                <a:spcPts val="470"/>
              </a:spcBef>
              <a:spcAft>
                <a:spcPts val="0"/>
              </a:spcAft>
            </a:pPr>
            <a:r>
              <a:rPr lang="en-US" sz="1400" dirty="0">
                <a:effectLst/>
                <a:latin typeface="Times New Roman" panose="02020603050405020304" pitchFamily="18" charset="0"/>
                <a:ea typeface="Times New Roman" panose="02020603050405020304" pitchFamily="18" charset="0"/>
              </a:rPr>
              <a:t>Software interface is supported by the main control panels and operating system in which hosts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algorithms for</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calculating</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distributed travel 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wait time</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information.</a:t>
            </a:r>
            <a:endParaRPr lang="en-IN" sz="1200" dirty="0">
              <a:effectLst/>
              <a:latin typeface="Times New Roman" panose="02020603050405020304" pitchFamily="18" charset="0"/>
              <a:ea typeface="Times New Roman" panose="02020603050405020304" pitchFamily="18" charset="0"/>
            </a:endParaRPr>
          </a:p>
          <a:p>
            <a:pPr marL="482600" marR="699770" algn="just">
              <a:lnSpc>
                <a:spcPct val="135000"/>
              </a:lnSpc>
              <a:spcAft>
                <a:spcPts val="0"/>
              </a:spcAft>
            </a:pPr>
            <a:r>
              <a:rPr lang="en-US" sz="1400" dirty="0">
                <a:effectLst/>
                <a:latin typeface="Times New Roman" panose="02020603050405020304" pitchFamily="18" charset="0"/>
                <a:ea typeface="Times New Roman" panose="02020603050405020304" pitchFamily="18" charset="0"/>
              </a:rPr>
              <a:t>Additionally, the algorithms define and export system commands for main control panels, 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communication mediums. </a:t>
            </a:r>
            <a:endParaRPr lang="en-IN" sz="1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38415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0DE0-A99D-4E7B-87E7-93CA4E17D208}"/>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91368EFA-ED0D-4680-A0C6-DC160E10A837}"/>
              </a:ext>
            </a:extLst>
          </p:cNvPr>
          <p:cNvSpPr txBox="1"/>
          <p:nvPr/>
        </p:nvSpPr>
        <p:spPr>
          <a:xfrm>
            <a:off x="-275394" y="546496"/>
            <a:ext cx="8859413" cy="4933402"/>
          </a:xfrm>
          <a:prstGeom prst="rect">
            <a:avLst/>
          </a:prstGeom>
          <a:noFill/>
        </p:spPr>
        <p:txBody>
          <a:bodyPr wrap="square" rtlCol="0">
            <a:spAutoFit/>
          </a:bodyPr>
          <a:lstStyle/>
          <a:p>
            <a:pPr marL="457200" lvl="1" algn="just">
              <a:spcBef>
                <a:spcPts val="450"/>
              </a:spcBef>
              <a:spcAft>
                <a:spcPts val="0"/>
              </a:spcAft>
              <a:buSzPts val="1200"/>
              <a:tabLst>
                <a:tab pos="711835" algn="l"/>
              </a:tabLst>
            </a:pPr>
            <a:r>
              <a:rPr lang="en-US" sz="1200" b="1" kern="0" dirty="0">
                <a:effectLst/>
                <a:latin typeface="Times New Roman" panose="02020603050405020304" pitchFamily="18" charset="0"/>
                <a:ea typeface="Times New Roman" panose="02020603050405020304" pitchFamily="18" charset="0"/>
              </a:rPr>
              <a:t>3.2 Functions</a:t>
            </a:r>
            <a:endParaRPr lang="en-IN" sz="1200" b="1" kern="0" dirty="0">
              <a:effectLst/>
              <a:latin typeface="Times New Roman" panose="02020603050405020304" pitchFamily="18" charset="0"/>
              <a:ea typeface="Times New Roman" panose="02020603050405020304" pitchFamily="18" charset="0"/>
            </a:endParaRPr>
          </a:p>
          <a:p>
            <a:pPr marL="482600">
              <a:spcBef>
                <a:spcPts val="470"/>
              </a:spcBef>
              <a:spcAft>
                <a:spcPts val="0"/>
              </a:spcAft>
            </a:pPr>
            <a:r>
              <a:rPr lang="en-US" sz="1200" dirty="0">
                <a:effectLst/>
                <a:latin typeface="Times New Roman" panose="02020603050405020304" pitchFamily="18" charset="0"/>
                <a:ea typeface="Times New Roman" panose="02020603050405020304" pitchFamily="18" charset="0"/>
              </a:rPr>
              <a:t>The</a:t>
            </a:r>
            <a:r>
              <a:rPr lang="en-US" sz="1200" spc="-1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Online</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Banking</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System</a:t>
            </a:r>
            <a:r>
              <a:rPr lang="en-US" sz="1200" spc="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shall contain the following</a:t>
            </a:r>
            <a:r>
              <a:rPr lang="en-US" sz="1200" spc="-1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functionality</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organized by</a:t>
            </a:r>
            <a:r>
              <a:rPr lang="en-US" sz="1200" spc="-2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object:</a:t>
            </a:r>
            <a:endParaRPr lang="en-IN" sz="1200" dirty="0">
              <a:effectLst/>
              <a:latin typeface="Times New Roman" panose="02020603050405020304" pitchFamily="18" charset="0"/>
              <a:ea typeface="Times New Roman" panose="02020603050405020304" pitchFamily="18" charset="0"/>
            </a:endParaRPr>
          </a:p>
          <a:p>
            <a:pPr marL="914400" lvl="2">
              <a:lnSpc>
                <a:spcPct val="107000"/>
              </a:lnSpc>
              <a:spcBef>
                <a:spcPts val="575"/>
              </a:spcBef>
              <a:spcAft>
                <a:spcPts val="800"/>
              </a:spcAft>
              <a:tabLst>
                <a:tab pos="798830" algn="l"/>
              </a:tabLs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3.2.1 .Login</a:t>
            </a:r>
            <a:r>
              <a:rPr lang="en-IN" sz="1200" b="1"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b="1" dirty="0">
                <a:effectLst/>
                <a:latin typeface="Calibri" panose="020F0502020204030204" pitchFamily="34" charset="0"/>
                <a:ea typeface="Calibri" panose="020F0502020204030204" pitchFamily="34" charset="0"/>
                <a:cs typeface="Times New Roman" panose="02020603050405020304" pitchFamily="18" charset="0"/>
              </a:rPr>
              <a:t>Capabilities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Bef>
                <a:spcPts val="595"/>
              </a:spcBef>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INPUT-</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 username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and</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password</a:t>
            </a:r>
          </a:p>
          <a:p>
            <a:pPr marL="482600">
              <a:lnSpc>
                <a:spcPct val="107000"/>
              </a:lnSpc>
              <a:spcBef>
                <a:spcPts val="605"/>
              </a:spcBef>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OUTPUT-</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personalized</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login</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page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will be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displayed.</a:t>
            </a:r>
          </a:p>
          <a:p>
            <a:pPr marL="482600">
              <a:lnSpc>
                <a:spcPct val="107000"/>
              </a:lnSpc>
              <a:spcBef>
                <a:spcPts val="605"/>
              </a:spcBef>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PRECONDITION – the user should be a registered customer/ should register as a new user.</a:t>
            </a:r>
            <a:r>
              <a:rPr lang="en-IN" sz="1200" spc="-26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POSTCONDITION-</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NA.</a:t>
            </a:r>
          </a:p>
          <a:p>
            <a:pPr marL="914400" lvl="2" algn="just">
              <a:lnSpc>
                <a:spcPct val="107000"/>
              </a:lnSpc>
              <a:spcBef>
                <a:spcPts val="35"/>
              </a:spcBef>
              <a:spcAft>
                <a:spcPts val="800"/>
              </a:spcAft>
              <a:tabLst>
                <a:tab pos="796925" algn="l"/>
              </a:tabLs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3.2.2 Browsing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3501390">
              <a:lnSpc>
                <a:spcPct val="146000"/>
              </a:lnSpc>
              <a:spcBef>
                <a:spcPts val="585"/>
              </a:spcBef>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INPUT- Clicks on the link to which the service belongs.</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OUTPUT-</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service of the banking</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web</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page view</a:t>
            </a:r>
          </a:p>
          <a:p>
            <a:pPr marL="482600" marR="2614930">
              <a:lnSpc>
                <a:spcPct val="14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PRECONDITION- The link pages should exist in the banking database.</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POSTCONDITION-</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NA.</a:t>
            </a:r>
          </a:p>
          <a:p>
            <a:pPr marL="914400" lvl="2" algn="just">
              <a:lnSpc>
                <a:spcPct val="107000"/>
              </a:lnSpc>
              <a:spcBef>
                <a:spcPts val="40"/>
              </a:spcBef>
              <a:spcAft>
                <a:spcPts val="800"/>
              </a:spcAft>
              <a:buSzPts val="1400"/>
              <a:tabLst>
                <a:tab pos="833755" algn="l"/>
              </a:tabLst>
            </a:pP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3.2.3 Register</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482600" marR="3220085">
              <a:lnSpc>
                <a:spcPct val="146000"/>
              </a:lnSpc>
              <a:spcBef>
                <a:spcPts val="580"/>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INPUT	- New user fill the details send the completed form</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OUTPUT</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 form</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is sent</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to</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administrator.</a:t>
            </a:r>
          </a:p>
          <a:p>
            <a:endParaRPr lang="en-IN" dirty="0"/>
          </a:p>
        </p:txBody>
      </p:sp>
    </p:spTree>
    <p:extLst>
      <p:ext uri="{BB962C8B-B14F-4D97-AF65-F5344CB8AC3E}">
        <p14:creationId xmlns:p14="http://schemas.microsoft.com/office/powerpoint/2010/main" val="341805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CF1C-E978-4E23-9F8D-6366BCD053D2}"/>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2E515351-14D8-44D2-B67A-F22D66BC5D37}"/>
              </a:ext>
            </a:extLst>
          </p:cNvPr>
          <p:cNvSpPr txBox="1"/>
          <p:nvPr/>
        </p:nvSpPr>
        <p:spPr>
          <a:xfrm>
            <a:off x="-275395" y="509820"/>
            <a:ext cx="8845236" cy="5027017"/>
          </a:xfrm>
          <a:prstGeom prst="rect">
            <a:avLst/>
          </a:prstGeom>
          <a:noFill/>
        </p:spPr>
        <p:txBody>
          <a:bodyPr wrap="square" rtlCol="0">
            <a:spAutoFit/>
          </a:bodyPr>
          <a:lstStyle/>
          <a:p>
            <a:pPr marL="482600" marR="1513840">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PRECONDITION – the user should be a registered customer/ should register as a new user.</a:t>
            </a:r>
            <a:r>
              <a:rPr lang="en-IN" sz="1200" spc="-26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POSTCONDITION-</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NA.</a:t>
            </a:r>
          </a:p>
          <a:p>
            <a:pPr marL="914400" lvl="2" algn="just">
              <a:spcBef>
                <a:spcPts val="40"/>
              </a:spcBef>
              <a:spcAft>
                <a:spcPts val="800"/>
              </a:spcAft>
              <a:buSzPts val="1400"/>
              <a:tabLst>
                <a:tab pos="832485" algn="l"/>
              </a:tabLst>
            </a:pP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3.2.4 Print</a:t>
            </a:r>
            <a:r>
              <a:rPr lang="en-IN" sz="1200" b="1"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view</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482600" marR="3703320">
              <a:spcBef>
                <a:spcPts val="580"/>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INPUT	- New user download the completed form</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OUTPUT</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form</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is view</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and make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ready</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to print</a:t>
            </a:r>
          </a:p>
          <a:p>
            <a:pPr marL="482600" marR="2616835">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PRECONDITION – User download the application form from webpage</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lvl="2">
              <a:spcBef>
                <a:spcPts val="15"/>
              </a:spcBef>
              <a:spcAft>
                <a:spcPts val="800"/>
              </a:spcAft>
              <a:buSzPts val="1400"/>
              <a:tabLst>
                <a:tab pos="833755" algn="l"/>
              </a:tabLst>
            </a:pP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3.2.5 Money</a:t>
            </a:r>
            <a:r>
              <a:rPr lang="en-IN" sz="1200" b="1" spc="-10"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Deposit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482600" marR="2995930">
              <a:spcBef>
                <a:spcPts val="580"/>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INPUT	-</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User can click the link and send to database</a:t>
            </a:r>
          </a:p>
          <a:p>
            <a:pPr marL="482600" marR="2995930">
              <a:spcBef>
                <a:spcPts val="580"/>
              </a:spcBef>
              <a:spcAft>
                <a:spcPts val="800"/>
              </a:spcAft>
              <a:tabLst>
                <a:tab pos="1069340" algn="l"/>
              </a:tabLst>
            </a:pP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OUTPUT - user can view the information in page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2995930">
              <a:spcBef>
                <a:spcPts val="580"/>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PRECONDITION – the user should be a deposited their account.</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2995930">
              <a:spcBef>
                <a:spcPts val="580"/>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POSTCONDITION-</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NA.</a:t>
            </a:r>
          </a:p>
          <a:p>
            <a:pPr marL="914400" lvl="2">
              <a:spcBef>
                <a:spcPts val="35"/>
              </a:spcBef>
              <a:spcAft>
                <a:spcPts val="800"/>
              </a:spcAft>
              <a:buSzPts val="1400"/>
              <a:tabLst>
                <a:tab pos="833755" algn="l"/>
              </a:tabLst>
            </a:pP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3.2.6 Money</a:t>
            </a:r>
            <a:r>
              <a:rPr lang="en-IN" sz="1200" b="1"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Transfer</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482600" marR="3193415">
              <a:spcBef>
                <a:spcPts val="585"/>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INPUT	- User can click the link and send to database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3193415">
              <a:spcBef>
                <a:spcPts val="585"/>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OUTPUT - user can view the information in page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3193415">
              <a:spcBef>
                <a:spcPts val="585"/>
              </a:spcBef>
              <a:spcAft>
                <a:spcPts val="800"/>
              </a:spcAft>
              <a:tabLst>
                <a:tab pos="106934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PRECONDITION – The user click the hyperlink in webpage.</a:t>
            </a:r>
            <a:r>
              <a:rPr lang="en-IN" sz="1200" spc="-260"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4330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7E32-0152-4B9A-8A0E-69172C6236C6}"/>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9B3B7FF6-E451-4305-B2FA-A0907267C23B}"/>
              </a:ext>
            </a:extLst>
          </p:cNvPr>
          <p:cNvSpPr txBox="1"/>
          <p:nvPr/>
        </p:nvSpPr>
        <p:spPr>
          <a:xfrm>
            <a:off x="-296659" y="666307"/>
            <a:ext cx="8852325" cy="4826962"/>
          </a:xfrm>
          <a:prstGeom prst="rect">
            <a:avLst/>
          </a:prstGeom>
          <a:noFill/>
        </p:spPr>
        <p:txBody>
          <a:bodyPr wrap="square" rtlCol="0">
            <a:spAutoFit/>
          </a:bodyPr>
          <a:lstStyle/>
          <a:p>
            <a:pPr marL="914400" lvl="2" algn="just">
              <a:spcBef>
                <a:spcPts val="25"/>
              </a:spcBef>
              <a:spcAft>
                <a:spcPts val="800"/>
              </a:spcAft>
              <a:buSzPts val="1400"/>
              <a:tabLst>
                <a:tab pos="833755" algn="l"/>
              </a:tabLst>
            </a:pPr>
            <a:r>
              <a:rPr lang="en-IN" sz="1400" b="1" dirty="0">
                <a:effectLst/>
                <a:latin typeface="Calibri" panose="020F0502020204030204" pitchFamily="34" charset="0"/>
                <a:ea typeface="Times New Roman" panose="02020603050405020304" pitchFamily="18" charset="0"/>
                <a:cs typeface="Times New Roman" panose="02020603050405020304" pitchFamily="18" charset="0"/>
              </a:rPr>
              <a:t>3.2.7 Account</a:t>
            </a:r>
            <a:r>
              <a:rPr lang="en-IN" sz="1400" b="1" spc="-25"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400" b="1" dirty="0">
                <a:effectLst/>
                <a:latin typeface="Calibri" panose="020F0502020204030204" pitchFamily="34" charset="0"/>
                <a:ea typeface="Times New Roman" panose="02020603050405020304" pitchFamily="18" charset="0"/>
                <a:cs typeface="Times New Roman" panose="02020603050405020304" pitchFamily="18" charset="0"/>
              </a:rPr>
              <a:t>Information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482600" marR="3220720">
              <a:spcBef>
                <a:spcPts val="595"/>
              </a:spcBef>
              <a:spcAft>
                <a:spcPts val="800"/>
              </a:spcAft>
              <a:tabLst>
                <a:tab pos="106934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INPUT	- User can click the link and send to database</a:t>
            </a:r>
            <a:r>
              <a:rPr lang="en-IN" sz="1400" spc="5"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3220720">
              <a:spcBef>
                <a:spcPts val="595"/>
              </a:spcBef>
              <a:spcAft>
                <a:spcPts val="800"/>
              </a:spcAft>
              <a:tabLst>
                <a:tab pos="106934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OUTPUT – User can view the information in page</a:t>
            </a:r>
            <a:r>
              <a:rPr lang="en-IN" sz="1400" spc="5"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482600" marR="3220720">
              <a:spcBef>
                <a:spcPts val="595"/>
              </a:spcBef>
              <a:spcAft>
                <a:spcPts val="800"/>
              </a:spcAft>
              <a:tabLst>
                <a:tab pos="106934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PRECONDITION – the user click the hyperlink in webpage.</a:t>
            </a:r>
            <a:r>
              <a:rPr lang="en-IN" sz="1400" spc="-260" dirty="0">
                <a:effectLst/>
                <a:latin typeface="Calibri" panose="020F0502020204030204" pitchFamily="34" charset="0"/>
                <a:ea typeface="Calibri" panose="020F0502020204030204" pitchFamily="34" charset="0"/>
                <a:cs typeface="Times New Roman" panose="02020603050405020304" pitchFamily="18" charset="0"/>
              </a:rPr>
              <a:t> </a:t>
            </a:r>
          </a:p>
          <a:p>
            <a:pPr marL="457200" lvl="1" algn="just">
              <a:lnSpc>
                <a:spcPts val="1325"/>
              </a:lnSpc>
              <a:buSzPts val="1200"/>
              <a:tabLst>
                <a:tab pos="711835" algn="l"/>
              </a:tabLst>
            </a:pPr>
            <a:r>
              <a:rPr lang="en-US" sz="1400" b="1" kern="0" dirty="0">
                <a:effectLst/>
                <a:latin typeface="Times New Roman" panose="02020603050405020304" pitchFamily="18" charset="0"/>
                <a:ea typeface="Times New Roman" panose="02020603050405020304" pitchFamily="18" charset="0"/>
              </a:rPr>
              <a:t>3.3 Performance</a:t>
            </a:r>
            <a:r>
              <a:rPr lang="en-US" sz="1400" b="1" kern="0" spc="-25"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Requirements</a:t>
            </a:r>
            <a:endParaRPr lang="en-IN" sz="1200" b="1" kern="0" dirty="0">
              <a:effectLst/>
              <a:latin typeface="Times New Roman" panose="02020603050405020304" pitchFamily="18" charset="0"/>
              <a:ea typeface="Times New Roman" panose="02020603050405020304" pitchFamily="18" charset="0"/>
            </a:endParaRPr>
          </a:p>
          <a:p>
            <a:pPr marL="482600" marR="699770" algn="just">
              <a:lnSpc>
                <a:spcPct val="135000"/>
              </a:lnSpc>
              <a:spcAft>
                <a:spcPts val="0"/>
              </a:spcAft>
            </a:pPr>
            <a:r>
              <a:rPr lang="en-US" sz="1400" dirty="0">
                <a:effectLst/>
                <a:latin typeface="Times New Roman" panose="02020603050405020304" pitchFamily="18" charset="0"/>
                <a:ea typeface="Times New Roman" panose="02020603050405020304" pitchFamily="18" charset="0"/>
              </a:rPr>
              <a:t>The Online Banking System shall be built upon an internet connection of server. The processor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must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capable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handling</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real-time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functionality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activated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defined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communication medium. In addition, the system must be safety-critical</a:t>
            </a:r>
          </a:p>
          <a:p>
            <a:pPr marL="482600" marR="699770" algn="just">
              <a:lnSpc>
                <a:spcPct val="135000"/>
              </a:lnSpc>
              <a:spcAft>
                <a:spcPts val="0"/>
              </a:spcAft>
            </a:pPr>
            <a:endParaRPr lang="en-IN" sz="1200" dirty="0">
              <a:effectLst/>
              <a:latin typeface="Times New Roman" panose="02020603050405020304" pitchFamily="18" charset="0"/>
              <a:ea typeface="Times New Roman" panose="02020603050405020304" pitchFamily="18" charset="0"/>
            </a:endParaRPr>
          </a:p>
          <a:p>
            <a:pPr marL="457200" lvl="1" algn="just">
              <a:spcBef>
                <a:spcPts val="20"/>
              </a:spcBef>
              <a:spcAft>
                <a:spcPts val="0"/>
              </a:spcAft>
              <a:buSzPts val="1200"/>
              <a:tabLst>
                <a:tab pos="711835" algn="l"/>
              </a:tabLst>
            </a:pPr>
            <a:r>
              <a:rPr lang="en-US" sz="1400" b="1" kern="0" dirty="0">
                <a:effectLst/>
                <a:latin typeface="Times New Roman" panose="02020603050405020304" pitchFamily="18" charset="0"/>
                <a:ea typeface="Times New Roman" panose="02020603050405020304" pitchFamily="18" charset="0"/>
              </a:rPr>
              <a:t>3.4 Design</a:t>
            </a:r>
            <a:r>
              <a:rPr lang="en-US" sz="1400" b="1" kern="0" spc="-5"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Constraints</a:t>
            </a:r>
            <a:endParaRPr lang="en-IN" sz="1200" b="1" kern="0" dirty="0">
              <a:effectLst/>
              <a:latin typeface="Times New Roman" panose="02020603050405020304" pitchFamily="18" charset="0"/>
              <a:ea typeface="Times New Roman" panose="02020603050405020304" pitchFamily="18" charset="0"/>
            </a:endParaRPr>
          </a:p>
          <a:p>
            <a:pPr marL="711200" marR="699770" algn="just">
              <a:lnSpc>
                <a:spcPct val="135000"/>
              </a:lnSpc>
              <a:spcBef>
                <a:spcPts val="5"/>
              </a:spcBef>
              <a:spcAft>
                <a:spcPts val="0"/>
              </a:spcAft>
            </a:pPr>
            <a:r>
              <a:rPr lang="en-US" sz="1400" b="1" dirty="0">
                <a:effectLst/>
                <a:latin typeface="Times New Roman" panose="02020603050405020304" pitchFamily="18" charset="0"/>
                <a:ea typeface="Times New Roman" panose="02020603050405020304" pitchFamily="18" charset="0"/>
              </a:rPr>
              <a:t>Standards</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Compliance:</a:t>
            </a:r>
            <a:r>
              <a:rPr lang="en-US" sz="1400" b="1"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software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shall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adhere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Account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Department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codes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regulations,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 Building codes related to</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public</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accounts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safety.</a:t>
            </a:r>
            <a:endParaRPr lang="en-IN" sz="1200" dirty="0">
              <a:effectLst/>
              <a:latin typeface="Times New Roman" panose="02020603050405020304" pitchFamily="18" charset="0"/>
              <a:ea typeface="Times New Roman" panose="02020603050405020304" pitchFamily="18" charset="0"/>
            </a:endParaRPr>
          </a:p>
          <a:p>
            <a:pPr marL="711200" marR="696595" algn="just">
              <a:lnSpc>
                <a:spcPct val="135000"/>
              </a:lnSpc>
              <a:spcBef>
                <a:spcPts val="20"/>
              </a:spcBef>
              <a:spcAft>
                <a:spcPts val="0"/>
              </a:spcAft>
            </a:pPr>
            <a:r>
              <a:rPr lang="en-US" sz="1400" b="1" dirty="0">
                <a:effectLst/>
                <a:latin typeface="Times New Roman" panose="02020603050405020304" pitchFamily="18" charset="0"/>
                <a:ea typeface="Times New Roman" panose="02020603050405020304" pitchFamily="18" charset="0"/>
              </a:rPr>
              <a:t>Hardware</a:t>
            </a:r>
            <a:r>
              <a:rPr lang="en-US" sz="1400" b="1" spc="5"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Limitations:</a:t>
            </a:r>
            <a:r>
              <a:rPr lang="en-US" sz="1400" b="1"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This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software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shall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run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only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internet,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must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a:t>
            </a:r>
            <a:r>
              <a:rPr lang="en-US" sz="1400" spc="30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easily</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transferable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 the field.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Admin perform the</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operation in online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either offline.</a:t>
            </a:r>
            <a:endParaRPr lang="en-IN" sz="1200" dirty="0">
              <a:effectLst/>
              <a:latin typeface="Times New Roman" panose="02020603050405020304" pitchFamily="18" charset="0"/>
              <a:ea typeface="Times New Roman" panose="02020603050405020304" pitchFamily="18" charset="0"/>
            </a:endParaRPr>
          </a:p>
          <a:p>
            <a:pPr marL="482600" marR="3220720">
              <a:spcBef>
                <a:spcPts val="595"/>
              </a:spcBef>
              <a:spcAft>
                <a:spcPts val="800"/>
              </a:spcAft>
              <a:tabLst>
                <a:tab pos="1069340" algn="l"/>
              </a:tabLs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2807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D06-F6DA-4C99-8D92-566859F20AF6}"/>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8A31E441-A723-4715-8CAD-259452A6AB4C}"/>
              </a:ext>
            </a:extLst>
          </p:cNvPr>
          <p:cNvSpPr txBox="1"/>
          <p:nvPr/>
        </p:nvSpPr>
        <p:spPr>
          <a:xfrm>
            <a:off x="0" y="546497"/>
            <a:ext cx="9051851" cy="4857740"/>
          </a:xfrm>
          <a:prstGeom prst="rect">
            <a:avLst/>
          </a:prstGeom>
          <a:noFill/>
        </p:spPr>
        <p:txBody>
          <a:bodyPr wrap="square" rtlCol="0">
            <a:spAutoFit/>
          </a:bodyPr>
          <a:lstStyle/>
          <a:p>
            <a:pPr>
              <a:spcBef>
                <a:spcPts val="1195"/>
              </a:spcBef>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4.</a:t>
            </a:r>
            <a:r>
              <a:rPr lang="en-IN" b="1" u="sng" spc="-25" dirty="0">
                <a:effectLst/>
                <a:latin typeface="Calibri" panose="020F0502020204030204" pitchFamily="34" charset="0"/>
                <a:ea typeface="Calibri" panose="020F0502020204030204" pitchFamily="34" charset="0"/>
                <a:cs typeface="Times New Roman" panose="02020603050405020304" pitchFamily="18" charset="0"/>
              </a:rPr>
              <a:t> </a:t>
            </a:r>
            <a:r>
              <a:rPr lang="en-IN" b="1" u="sng" dirty="0">
                <a:effectLst/>
                <a:latin typeface="Calibri" panose="020F0502020204030204" pitchFamily="34" charset="0"/>
                <a:ea typeface="Calibri" panose="020F0502020204030204" pitchFamily="34" charset="0"/>
                <a:cs typeface="Times New Roman" panose="02020603050405020304" pitchFamily="18" charset="0"/>
              </a:rPr>
              <a:t>Software</a:t>
            </a:r>
            <a:r>
              <a:rPr lang="en-IN" b="1" u="sng" spc="-15" dirty="0">
                <a:effectLst/>
                <a:latin typeface="Calibri" panose="020F0502020204030204" pitchFamily="34" charset="0"/>
                <a:ea typeface="Calibri" panose="020F0502020204030204" pitchFamily="34" charset="0"/>
                <a:cs typeface="Times New Roman" panose="02020603050405020304" pitchFamily="18" charset="0"/>
              </a:rPr>
              <a:t> </a:t>
            </a:r>
            <a:r>
              <a:rPr lang="en-IN" b="1" u="sng" dirty="0">
                <a:effectLst/>
                <a:latin typeface="Calibri" panose="020F0502020204030204" pitchFamily="34" charset="0"/>
                <a:ea typeface="Calibri" panose="020F0502020204030204" pitchFamily="34" charset="0"/>
                <a:cs typeface="Times New Roman" panose="02020603050405020304" pitchFamily="18" charset="0"/>
              </a:rPr>
              <a:t>Attributes (Non-functional)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spcBef>
                <a:spcPts val="290"/>
              </a:spcBef>
              <a:spcAft>
                <a:spcPts val="0"/>
              </a:spcAft>
              <a:tabLst>
                <a:tab pos="711835" algn="l"/>
              </a:tabLst>
            </a:pPr>
            <a:r>
              <a:rPr lang="en-IN" b="1" kern="0" dirty="0">
                <a:effectLst/>
                <a:latin typeface="Times New Roman" panose="02020603050405020304" pitchFamily="18" charset="0"/>
                <a:ea typeface="Times New Roman" panose="02020603050405020304" pitchFamily="18" charset="0"/>
              </a:rPr>
              <a:t>4.1  </a:t>
            </a:r>
            <a:r>
              <a:rPr lang="en-US" b="1" kern="0" dirty="0">
                <a:effectLst/>
                <a:latin typeface="Times New Roman" panose="02020603050405020304" pitchFamily="18" charset="0"/>
                <a:ea typeface="Times New Roman" panose="02020603050405020304" pitchFamily="18" charset="0"/>
              </a:rPr>
              <a:t>Usability</a:t>
            </a:r>
            <a:r>
              <a:rPr lang="en-IN" b="1" dirty="0">
                <a:latin typeface="Times New Roman" panose="02020603050405020304" pitchFamily="18" charset="0"/>
                <a:ea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 users of the system are members and the administrators who maintain the system. The members are</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assumed to have basic knowledge of computers and Internet browsing</a:t>
            </a:r>
          </a:p>
          <a:p>
            <a:pPr marL="457200" lvl="1" algn="just">
              <a:spcBef>
                <a:spcPts val="290"/>
              </a:spcBef>
              <a:spcAft>
                <a:spcPts val="0"/>
              </a:spcAft>
              <a:tabLst>
                <a:tab pos="711835"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spcBef>
                <a:spcPts val="290"/>
              </a:spcBef>
              <a:spcAft>
                <a:spcPts val="0"/>
              </a:spcAft>
              <a:tabLst>
                <a:tab pos="711835" algn="l"/>
              </a:tabLst>
            </a:pPr>
            <a:r>
              <a:rPr lang="en-IN" b="1" kern="0" dirty="0">
                <a:effectLst/>
                <a:latin typeface="Times New Roman" panose="02020603050405020304" pitchFamily="18" charset="0"/>
                <a:ea typeface="Times New Roman" panose="02020603050405020304" pitchFamily="18" charset="0"/>
              </a:rPr>
              <a:t>4.2  </a:t>
            </a:r>
            <a:r>
              <a:rPr lang="en-US" b="1" kern="0" dirty="0">
                <a:effectLst/>
                <a:latin typeface="Times New Roman" panose="02020603050405020304" pitchFamily="18" charset="0"/>
                <a:ea typeface="Times New Roman" panose="02020603050405020304" pitchFamily="18" charset="0"/>
              </a:rPr>
              <a:t>Reliability</a:t>
            </a:r>
            <a:r>
              <a:rPr lang="en-IN" b="1" dirty="0">
                <a:latin typeface="Times New Roman" panose="02020603050405020304" pitchFamily="18" charset="0"/>
                <a:ea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 system is safety critical. If it moves out of normal operation mode, the requirement to drop to</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 next lower floor and open its doors is given priority</a:t>
            </a:r>
          </a:p>
          <a:p>
            <a:pPr marL="457200" lvl="1" algn="just">
              <a:spcBef>
                <a:spcPts val="290"/>
              </a:spcBef>
              <a:spcAft>
                <a:spcPts val="0"/>
              </a:spcAft>
              <a:tabLst>
                <a:tab pos="711835"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spcBef>
                <a:spcPts val="425"/>
              </a:spcBef>
              <a:spcAft>
                <a:spcPts val="800"/>
              </a:spcAft>
              <a:tabLst>
                <a:tab pos="711835" algn="l"/>
              </a:tabLs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4.3  </a:t>
            </a:r>
            <a:r>
              <a:rPr lang="en-IN" b="1" dirty="0" err="1">
                <a:effectLst/>
                <a:latin typeface="Times New Roman" panose="02020603050405020304" pitchFamily="18" charset="0"/>
                <a:ea typeface="Calibri" panose="020F0502020204030204" pitchFamily="34" charset="0"/>
                <a:cs typeface="Times New Roman" panose="02020603050405020304" pitchFamily="18" charset="0"/>
              </a:rPr>
              <a:t>Availability</a:t>
            </a:r>
            <a:r>
              <a:rPr lang="en-IN" b="1" dirty="0" err="1">
                <a:latin typeface="Times New Roman" panose="02020603050405020304" pitchFamily="18" charset="0"/>
                <a:ea typeface="Times New Roman" panose="02020603050405020304" pitchFamily="18" charset="0"/>
              </a:rPr>
              <a:t>:</a:t>
            </a:r>
            <a:r>
              <a:rPr lang="en-IN" dirty="0" err="1">
                <a:effectLst/>
                <a:latin typeface="Calibri" panose="020F0502020204030204" pitchFamily="34" charset="0"/>
                <a:ea typeface="Calibri" panose="020F0502020204030204" pitchFamily="34" charset="0"/>
                <a:cs typeface="Times New Roman" panose="02020603050405020304" pitchFamily="18" charset="0"/>
              </a:rPr>
              <a:t>When</a:t>
            </a:r>
            <a:r>
              <a:rPr lang="en-IN" dirty="0">
                <a:effectLst/>
                <a:latin typeface="Calibri" panose="020F0502020204030204" pitchFamily="34" charset="0"/>
                <a:ea typeface="Calibri" panose="020F0502020204030204" pitchFamily="34" charset="0"/>
                <a:cs typeface="Times New Roman" panose="02020603050405020304" pitchFamily="18" charset="0"/>
              </a:rPr>
              <a:t> in normal operating conditions, a request by a user for a servicer shall be handled within 1</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second</a:t>
            </a:r>
          </a:p>
          <a:p>
            <a:pPr marL="457200" lvl="1" algn="just">
              <a:spcBef>
                <a:spcPts val="425"/>
              </a:spcBef>
              <a:spcAft>
                <a:spcPts val="800"/>
              </a:spcAft>
              <a:tabLst>
                <a:tab pos="711835"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spcBef>
                <a:spcPts val="105"/>
              </a:spcBef>
              <a:spcAft>
                <a:spcPts val="800"/>
              </a:spcAft>
              <a:tabLst>
                <a:tab pos="711835" algn="l"/>
              </a:tabLs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4.4  Security</a:t>
            </a:r>
            <a:r>
              <a:rPr lang="en-IN" b="1" dirty="0">
                <a:latin typeface="Times New Roman" panose="02020603050405020304" pitchFamily="18" charset="0"/>
                <a:ea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There shall be no security mechanisms in place to keep unwanted users out of the system.</a:t>
            </a:r>
          </a:p>
          <a:p>
            <a:pPr marL="457200" lvl="1" algn="just">
              <a:spcBef>
                <a:spcPts val="105"/>
              </a:spcBef>
              <a:spcAft>
                <a:spcPts val="800"/>
              </a:spcAft>
              <a:tabLst>
                <a:tab pos="711835"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spcBef>
                <a:spcPts val="15"/>
              </a:spcBef>
              <a:spcAft>
                <a:spcPts val="800"/>
              </a:spcAft>
              <a:tabLst>
                <a:tab pos="711835" algn="l"/>
              </a:tabLst>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4.5  Maintainability</a:t>
            </a:r>
            <a:r>
              <a:rPr lang="en-IN" b="1" dirty="0">
                <a:latin typeface="Times New Roman" panose="02020603050405020304" pitchFamily="18" charset="0"/>
                <a:ea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There shall be design documents describing the internal works of the software.  </a:t>
            </a:r>
          </a:p>
          <a:p>
            <a:pPr marL="457200" lvl="1" algn="just">
              <a:spcBef>
                <a:spcPts val="15"/>
              </a:spcBef>
              <a:spcAft>
                <a:spcPts val="800"/>
              </a:spcAft>
              <a:tabLst>
                <a:tab pos="711835"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457200" lvl="1" algn="just">
              <a:spcBef>
                <a:spcPts val="15"/>
              </a:spcBef>
              <a:spcAft>
                <a:spcPts val="800"/>
              </a:spcAft>
              <a:tabLst>
                <a:tab pos="711835"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4.6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Portability</a:t>
            </a:r>
            <a:r>
              <a:rPr lang="en-IN" b="1" dirty="0">
                <a:latin typeface="Times New Roman" panose="02020603050405020304" pitchFamily="18" charset="0"/>
                <a:ea typeface="Times New Roman" panose="02020603050405020304" pitchFamily="18" charset="0"/>
              </a:rPr>
              <a:t>:</a:t>
            </a:r>
            <a:r>
              <a:rPr lang="en-US" dirty="0">
                <a:effectLst/>
                <a:latin typeface="Times New Roman" panose="02020603050405020304" pitchFamily="18" charset="0"/>
                <a:ea typeface="Times New Roman" panose="02020603050405020304" pitchFamily="18" charset="0"/>
              </a:rPr>
              <a:t>There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are</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no</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portability</a:t>
            </a:r>
            <a:r>
              <a:rPr lang="en-US" spc="-2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requirements.</a:t>
            </a:r>
            <a:r>
              <a:rPr lang="en-IN" dirty="0">
                <a:effectLst/>
                <a:latin typeface="Calibri" panose="020F0502020204030204" pitchFamily="34" charset="0"/>
                <a:ea typeface="Calibri" panose="020F0502020204030204" pitchFamily="34" charset="0"/>
                <a:cs typeface="Times New Roman" panose="02020603050405020304" pitchFamily="18" charset="0"/>
              </a:rPr>
              <a:t>Requirement Organization: All requirements shall be organized according to the object.</a:t>
            </a:r>
          </a:p>
          <a:p>
            <a:endParaRPr lang="en-IN" dirty="0"/>
          </a:p>
        </p:txBody>
      </p:sp>
    </p:spTree>
    <p:extLst>
      <p:ext uri="{BB962C8B-B14F-4D97-AF65-F5344CB8AC3E}">
        <p14:creationId xmlns:p14="http://schemas.microsoft.com/office/powerpoint/2010/main" val="2290099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E50D-1DBA-4663-AA5A-35AAF8CF4CB0}"/>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C6841FCA-B8B2-499B-9DFD-0AFF648B998A}"/>
              </a:ext>
            </a:extLst>
          </p:cNvPr>
          <p:cNvSpPr txBox="1"/>
          <p:nvPr/>
        </p:nvSpPr>
        <p:spPr>
          <a:xfrm>
            <a:off x="135731" y="630865"/>
            <a:ext cx="8859413" cy="3246081"/>
          </a:xfrm>
          <a:prstGeom prst="rect">
            <a:avLst/>
          </a:prstGeom>
          <a:noFill/>
        </p:spPr>
        <p:txBody>
          <a:bodyPr wrap="square" rtlCol="0">
            <a:spAutoFit/>
          </a:bodyPr>
          <a:lstStyle/>
          <a:p>
            <a:pPr>
              <a:lnSpc>
                <a:spcPct val="107000"/>
              </a:lnSpc>
              <a:spcAft>
                <a:spcPts val="80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5.</a:t>
            </a:r>
            <a:r>
              <a:rPr lang="en-IN" sz="1800" b="1" u="sng" spc="365"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Dependencies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82600" algn="just">
              <a:spcBef>
                <a:spcPts val="480"/>
              </a:spcBef>
              <a:spcAft>
                <a:spcPts val="0"/>
              </a:spcAft>
            </a:pP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numbers of users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services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Online Banking</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7000"/>
              </a:lnSpc>
              <a:spcBef>
                <a:spcPts val="455"/>
              </a:spcBef>
              <a:spcAft>
                <a:spcPts val="800"/>
              </a:spcAft>
              <a:buFont typeface="Arial" panose="020B0604020202020204" pitchFamily="34" charset="0"/>
              <a:buChar char="•"/>
              <a:tabLst>
                <a:tab pos="956310" algn="l"/>
                <a:tab pos="95694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Power</a:t>
            </a:r>
            <a:r>
              <a:rPr lang="en-IN" sz="18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source</a:t>
            </a:r>
          </a:p>
          <a:p>
            <a:pPr marL="342900" lvl="0" indent="-342900">
              <a:lnSpc>
                <a:spcPct val="107000"/>
              </a:lnSpc>
              <a:spcBef>
                <a:spcPts val="405"/>
              </a:spcBef>
              <a:spcAft>
                <a:spcPts val="800"/>
              </a:spcAft>
              <a:buFont typeface="Arial" panose="020B0604020202020204" pitchFamily="34" charset="0"/>
              <a:buChar char="•"/>
              <a:tabLst>
                <a:tab pos="956310" algn="l"/>
                <a:tab pos="95694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Systems(User</a:t>
            </a:r>
            <a:r>
              <a:rPr lang="en-IN" sz="18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systems/Servers)</a:t>
            </a:r>
          </a:p>
          <a:p>
            <a:pPr marL="342900" lvl="0" indent="-342900">
              <a:lnSpc>
                <a:spcPct val="107000"/>
              </a:lnSpc>
              <a:spcBef>
                <a:spcPts val="400"/>
              </a:spcBef>
              <a:spcAft>
                <a:spcPts val="800"/>
              </a:spcAft>
              <a:buFont typeface="Arial" panose="020B0604020202020204" pitchFamily="34" charset="0"/>
              <a:buChar char="•"/>
              <a:tabLst>
                <a:tab pos="956310" algn="l"/>
                <a:tab pos="95694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Communication</a:t>
            </a:r>
            <a:r>
              <a:rPr lang="en-IN" sz="18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mediums(wired/wireless)</a:t>
            </a:r>
          </a:p>
          <a:p>
            <a:pPr marL="342900" lvl="0" indent="-342900">
              <a:lnSpc>
                <a:spcPct val="107000"/>
              </a:lnSpc>
              <a:spcBef>
                <a:spcPts val="405"/>
              </a:spcBef>
              <a:spcAft>
                <a:spcPts val="800"/>
              </a:spcAft>
              <a:buFont typeface="Arial" panose="020B0604020202020204" pitchFamily="34" charset="0"/>
              <a:buChar char="•"/>
              <a:tabLst>
                <a:tab pos="880110" algn="l"/>
                <a:tab pos="880745"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Internet</a:t>
            </a:r>
            <a:r>
              <a:rPr lang="en-IN" sz="18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Connections</a:t>
            </a:r>
          </a:p>
          <a:p>
            <a:pPr marL="342900" lvl="0" indent="-342900">
              <a:lnSpc>
                <a:spcPct val="107000"/>
              </a:lnSpc>
              <a:spcBef>
                <a:spcPts val="405"/>
              </a:spcBef>
              <a:spcAft>
                <a:spcPts val="800"/>
              </a:spcAft>
              <a:buFont typeface="Arial" panose="020B0604020202020204" pitchFamily="34" charset="0"/>
              <a:buChar char="•"/>
              <a:tabLst>
                <a:tab pos="880110" algn="l"/>
                <a:tab pos="880745" algn="l"/>
              </a:tabLs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20099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B917-A9D6-4934-9463-66CFCA485ABB}"/>
              </a:ext>
            </a:extLst>
          </p:cNvPr>
          <p:cNvSpPr>
            <a:spLocks noGrp="1"/>
          </p:cNvSpPr>
          <p:nvPr>
            <p:ph type="title"/>
          </p:nvPr>
        </p:nvSpPr>
        <p:spPr/>
        <p:txBody>
          <a:bodyPr>
            <a:normAutofit fontScale="90000"/>
          </a:bodyPr>
          <a:lstStyle/>
          <a:p>
            <a:r>
              <a:rPr lang="en-IN" dirty="0"/>
              <a:t>SRS FOR INTERNET BANKING SYSTEM</a:t>
            </a:r>
          </a:p>
        </p:txBody>
      </p:sp>
      <p:grpSp>
        <p:nvGrpSpPr>
          <p:cNvPr id="4" name="Group 3">
            <a:extLst>
              <a:ext uri="{FF2B5EF4-FFF2-40B4-BE49-F238E27FC236}">
                <a16:creationId xmlns:a16="http://schemas.microsoft.com/office/drawing/2014/main" id="{C3385E0D-3661-4BF1-BEBC-E19DB638FDA6}"/>
              </a:ext>
            </a:extLst>
          </p:cNvPr>
          <p:cNvGrpSpPr>
            <a:grpSpLocks/>
          </p:cNvGrpSpPr>
          <p:nvPr/>
        </p:nvGrpSpPr>
        <p:grpSpPr bwMode="auto">
          <a:xfrm>
            <a:off x="426011" y="1301910"/>
            <a:ext cx="3615055" cy="3639185"/>
            <a:chOff x="3168" y="274"/>
            <a:chExt cx="5693" cy="5772"/>
          </a:xfrm>
        </p:grpSpPr>
        <p:pic>
          <p:nvPicPr>
            <p:cNvPr id="5" name="Picture 4">
              <a:extLst>
                <a:ext uri="{FF2B5EF4-FFF2-40B4-BE49-F238E27FC236}">
                  <a16:creationId xmlns:a16="http://schemas.microsoft.com/office/drawing/2014/main" id="{3E32BFE6-2302-43D4-BE7B-FFDF01D23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 y="1926"/>
              <a:ext cx="38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132">
              <a:extLst>
                <a:ext uri="{FF2B5EF4-FFF2-40B4-BE49-F238E27FC236}">
                  <a16:creationId xmlns:a16="http://schemas.microsoft.com/office/drawing/2014/main" id="{24B4613A-CC8C-4F67-9F01-58D12D98F59F}"/>
                </a:ext>
              </a:extLst>
            </p:cNvPr>
            <p:cNvSpPr>
              <a:spLocks/>
            </p:cNvSpPr>
            <p:nvPr/>
          </p:nvSpPr>
          <p:spPr bwMode="auto">
            <a:xfrm>
              <a:off x="3377" y="2369"/>
              <a:ext cx="528" cy="250"/>
            </a:xfrm>
            <a:custGeom>
              <a:avLst/>
              <a:gdLst>
                <a:gd name="T0" fmla="+- 0 3378 3378"/>
                <a:gd name="T1" fmla="*/ T0 w 528"/>
                <a:gd name="T2" fmla="+- 0 2619 2370"/>
                <a:gd name="T3" fmla="*/ 2619 h 250"/>
                <a:gd name="T4" fmla="+- 0 3642 3378"/>
                <a:gd name="T5" fmla="*/ T4 w 528"/>
                <a:gd name="T6" fmla="+- 0 2370 2370"/>
                <a:gd name="T7" fmla="*/ 2370 h 250"/>
                <a:gd name="T8" fmla="+- 0 3906 3378"/>
                <a:gd name="T9" fmla="*/ T8 w 528"/>
                <a:gd name="T10" fmla="+- 0 2619 2370"/>
                <a:gd name="T11" fmla="*/ 2619 h 250"/>
              </a:gdLst>
              <a:ahLst/>
              <a:cxnLst>
                <a:cxn ang="0">
                  <a:pos x="T1" y="T3"/>
                </a:cxn>
                <a:cxn ang="0">
                  <a:pos x="T5" y="T7"/>
                </a:cxn>
                <a:cxn ang="0">
                  <a:pos x="T9" y="T11"/>
                </a:cxn>
              </a:cxnLst>
              <a:rect l="0" t="0" r="r" b="b"/>
              <a:pathLst>
                <a:path w="528" h="250">
                  <a:moveTo>
                    <a:pt x="0" y="249"/>
                  </a:moveTo>
                  <a:lnTo>
                    <a:pt x="264" y="0"/>
                  </a:lnTo>
                  <a:lnTo>
                    <a:pt x="528" y="249"/>
                  </a:lnTo>
                </a:path>
              </a:pathLst>
            </a:custGeom>
            <a:noFill/>
            <a:ln w="2968">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 name="Freeform 133">
              <a:extLst>
                <a:ext uri="{FF2B5EF4-FFF2-40B4-BE49-F238E27FC236}">
                  <a16:creationId xmlns:a16="http://schemas.microsoft.com/office/drawing/2014/main" id="{8D61EB9C-909A-4D71-B5D3-5A343589DDF9}"/>
                </a:ext>
              </a:extLst>
            </p:cNvPr>
            <p:cNvSpPr>
              <a:spLocks/>
            </p:cNvSpPr>
            <p:nvPr/>
          </p:nvSpPr>
          <p:spPr bwMode="auto">
            <a:xfrm>
              <a:off x="4971" y="2168"/>
              <a:ext cx="984" cy="491"/>
            </a:xfrm>
            <a:custGeom>
              <a:avLst/>
              <a:gdLst>
                <a:gd name="T0" fmla="+- 0 5463 4972"/>
                <a:gd name="T1" fmla="*/ T0 w 984"/>
                <a:gd name="T2" fmla="+- 0 2168 2168"/>
                <a:gd name="T3" fmla="*/ 2168 h 491"/>
                <a:gd name="T4" fmla="+- 0 5365 4972"/>
                <a:gd name="T5" fmla="*/ T4 w 984"/>
                <a:gd name="T6" fmla="+- 0 2173 2168"/>
                <a:gd name="T7" fmla="*/ 2173 h 491"/>
                <a:gd name="T8" fmla="+- 0 5273 4972"/>
                <a:gd name="T9" fmla="*/ T8 w 984"/>
                <a:gd name="T10" fmla="+- 0 2187 2168"/>
                <a:gd name="T11" fmla="*/ 2187 h 491"/>
                <a:gd name="T12" fmla="+- 0 5189 4972"/>
                <a:gd name="T13" fmla="*/ T12 w 984"/>
                <a:gd name="T14" fmla="+- 0 2210 2168"/>
                <a:gd name="T15" fmla="*/ 2210 h 491"/>
                <a:gd name="T16" fmla="+- 0 5116 4972"/>
                <a:gd name="T17" fmla="*/ T16 w 984"/>
                <a:gd name="T18" fmla="+- 0 2240 2168"/>
                <a:gd name="T19" fmla="*/ 2240 h 491"/>
                <a:gd name="T20" fmla="+- 0 5056 4972"/>
                <a:gd name="T21" fmla="*/ T20 w 984"/>
                <a:gd name="T22" fmla="+- 0 2276 2168"/>
                <a:gd name="T23" fmla="*/ 2276 h 491"/>
                <a:gd name="T24" fmla="+- 0 5011 4972"/>
                <a:gd name="T25" fmla="*/ T24 w 984"/>
                <a:gd name="T26" fmla="+- 0 2317 2168"/>
                <a:gd name="T27" fmla="*/ 2317 h 491"/>
                <a:gd name="T28" fmla="+- 0 4972 4972"/>
                <a:gd name="T29" fmla="*/ T28 w 984"/>
                <a:gd name="T30" fmla="+- 0 2411 2168"/>
                <a:gd name="T31" fmla="*/ 2411 h 491"/>
                <a:gd name="T32" fmla="+- 0 4982 4972"/>
                <a:gd name="T33" fmla="*/ T32 w 984"/>
                <a:gd name="T34" fmla="+- 0 2461 2168"/>
                <a:gd name="T35" fmla="*/ 2461 h 491"/>
                <a:gd name="T36" fmla="+- 0 5056 4972"/>
                <a:gd name="T37" fmla="*/ T36 w 984"/>
                <a:gd name="T38" fmla="+- 0 2550 2168"/>
                <a:gd name="T39" fmla="*/ 2550 h 491"/>
                <a:gd name="T40" fmla="+- 0 5116 4972"/>
                <a:gd name="T41" fmla="*/ T40 w 984"/>
                <a:gd name="T42" fmla="+- 0 2586 2168"/>
                <a:gd name="T43" fmla="*/ 2586 h 491"/>
                <a:gd name="T44" fmla="+- 0 5189 4972"/>
                <a:gd name="T45" fmla="*/ T44 w 984"/>
                <a:gd name="T46" fmla="+- 0 2616 2168"/>
                <a:gd name="T47" fmla="*/ 2616 h 491"/>
                <a:gd name="T48" fmla="+- 0 5273 4972"/>
                <a:gd name="T49" fmla="*/ T48 w 984"/>
                <a:gd name="T50" fmla="+- 0 2639 2168"/>
                <a:gd name="T51" fmla="*/ 2639 h 491"/>
                <a:gd name="T52" fmla="+- 0 5365 4972"/>
                <a:gd name="T53" fmla="*/ T52 w 984"/>
                <a:gd name="T54" fmla="+- 0 2653 2168"/>
                <a:gd name="T55" fmla="*/ 2653 h 491"/>
                <a:gd name="T56" fmla="+- 0 5463 4972"/>
                <a:gd name="T57" fmla="*/ T56 w 984"/>
                <a:gd name="T58" fmla="+- 0 2658 2168"/>
                <a:gd name="T59" fmla="*/ 2658 h 491"/>
                <a:gd name="T60" fmla="+- 0 5562 4972"/>
                <a:gd name="T61" fmla="*/ T60 w 984"/>
                <a:gd name="T62" fmla="+- 0 2653 2168"/>
                <a:gd name="T63" fmla="*/ 2653 h 491"/>
                <a:gd name="T64" fmla="+- 0 5654 4972"/>
                <a:gd name="T65" fmla="*/ T64 w 984"/>
                <a:gd name="T66" fmla="+- 0 2639 2168"/>
                <a:gd name="T67" fmla="*/ 2639 h 491"/>
                <a:gd name="T68" fmla="+- 0 5737 4972"/>
                <a:gd name="T69" fmla="*/ T68 w 984"/>
                <a:gd name="T70" fmla="+- 0 2616 2168"/>
                <a:gd name="T71" fmla="*/ 2616 h 491"/>
                <a:gd name="T72" fmla="+- 0 5810 4972"/>
                <a:gd name="T73" fmla="*/ T72 w 984"/>
                <a:gd name="T74" fmla="+- 0 2586 2168"/>
                <a:gd name="T75" fmla="*/ 2586 h 491"/>
                <a:gd name="T76" fmla="+- 0 5871 4972"/>
                <a:gd name="T77" fmla="*/ T76 w 984"/>
                <a:gd name="T78" fmla="+- 0 2550 2168"/>
                <a:gd name="T79" fmla="*/ 2550 h 491"/>
                <a:gd name="T80" fmla="+- 0 5916 4972"/>
                <a:gd name="T81" fmla="*/ T80 w 984"/>
                <a:gd name="T82" fmla="+- 0 2508 2168"/>
                <a:gd name="T83" fmla="*/ 2508 h 491"/>
                <a:gd name="T84" fmla="+- 0 5955 4972"/>
                <a:gd name="T85" fmla="*/ T84 w 984"/>
                <a:gd name="T86" fmla="+- 0 2411 2168"/>
                <a:gd name="T87" fmla="*/ 2411 h 491"/>
                <a:gd name="T88" fmla="+- 0 5945 4972"/>
                <a:gd name="T89" fmla="*/ T88 w 984"/>
                <a:gd name="T90" fmla="+- 0 2362 2168"/>
                <a:gd name="T91" fmla="*/ 2362 h 491"/>
                <a:gd name="T92" fmla="+- 0 5871 4972"/>
                <a:gd name="T93" fmla="*/ T92 w 984"/>
                <a:gd name="T94" fmla="+- 0 2276 2168"/>
                <a:gd name="T95" fmla="*/ 2276 h 491"/>
                <a:gd name="T96" fmla="+- 0 5810 4972"/>
                <a:gd name="T97" fmla="*/ T96 w 984"/>
                <a:gd name="T98" fmla="+- 0 2240 2168"/>
                <a:gd name="T99" fmla="*/ 2240 h 491"/>
                <a:gd name="T100" fmla="+- 0 5737 4972"/>
                <a:gd name="T101" fmla="*/ T100 w 984"/>
                <a:gd name="T102" fmla="+- 0 2210 2168"/>
                <a:gd name="T103" fmla="*/ 2210 h 491"/>
                <a:gd name="T104" fmla="+- 0 5654 4972"/>
                <a:gd name="T105" fmla="*/ T104 w 984"/>
                <a:gd name="T106" fmla="+- 0 2187 2168"/>
                <a:gd name="T107" fmla="*/ 2187 h 491"/>
                <a:gd name="T108" fmla="+- 0 5562 4972"/>
                <a:gd name="T109" fmla="*/ T108 w 984"/>
                <a:gd name="T110" fmla="+- 0 2173 2168"/>
                <a:gd name="T111" fmla="*/ 2173 h 491"/>
                <a:gd name="T112" fmla="+- 0 5463 4972"/>
                <a:gd name="T113" fmla="*/ T112 w 984"/>
                <a:gd name="T114" fmla="+- 0 2168 2168"/>
                <a:gd name="T115" fmla="*/ 2168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1" y="0"/>
                  </a:moveTo>
                  <a:lnTo>
                    <a:pt x="393" y="5"/>
                  </a:lnTo>
                  <a:lnTo>
                    <a:pt x="301" y="19"/>
                  </a:lnTo>
                  <a:lnTo>
                    <a:pt x="217" y="42"/>
                  </a:lnTo>
                  <a:lnTo>
                    <a:pt x="144" y="72"/>
                  </a:lnTo>
                  <a:lnTo>
                    <a:pt x="84" y="108"/>
                  </a:lnTo>
                  <a:lnTo>
                    <a:pt x="39" y="149"/>
                  </a:lnTo>
                  <a:lnTo>
                    <a:pt x="0" y="243"/>
                  </a:lnTo>
                  <a:lnTo>
                    <a:pt x="10" y="293"/>
                  </a:lnTo>
                  <a:lnTo>
                    <a:pt x="84" y="382"/>
                  </a:lnTo>
                  <a:lnTo>
                    <a:pt x="144" y="418"/>
                  </a:lnTo>
                  <a:lnTo>
                    <a:pt x="217" y="448"/>
                  </a:lnTo>
                  <a:lnTo>
                    <a:pt x="301" y="471"/>
                  </a:lnTo>
                  <a:lnTo>
                    <a:pt x="393" y="485"/>
                  </a:lnTo>
                  <a:lnTo>
                    <a:pt x="491" y="490"/>
                  </a:lnTo>
                  <a:lnTo>
                    <a:pt x="590" y="485"/>
                  </a:lnTo>
                  <a:lnTo>
                    <a:pt x="682" y="471"/>
                  </a:lnTo>
                  <a:lnTo>
                    <a:pt x="765" y="448"/>
                  </a:lnTo>
                  <a:lnTo>
                    <a:pt x="838" y="418"/>
                  </a:lnTo>
                  <a:lnTo>
                    <a:pt x="899" y="382"/>
                  </a:lnTo>
                  <a:lnTo>
                    <a:pt x="944" y="340"/>
                  </a:lnTo>
                  <a:lnTo>
                    <a:pt x="983" y="243"/>
                  </a:lnTo>
                  <a:lnTo>
                    <a:pt x="973" y="194"/>
                  </a:lnTo>
                  <a:lnTo>
                    <a:pt x="899" y="108"/>
                  </a:lnTo>
                  <a:lnTo>
                    <a:pt x="838" y="72"/>
                  </a:lnTo>
                  <a:lnTo>
                    <a:pt x="765" y="42"/>
                  </a:lnTo>
                  <a:lnTo>
                    <a:pt x="682" y="19"/>
                  </a:lnTo>
                  <a:lnTo>
                    <a:pt x="590" y="5"/>
                  </a:lnTo>
                  <a:lnTo>
                    <a:pt x="4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8" name="Freeform 134">
              <a:extLst>
                <a:ext uri="{FF2B5EF4-FFF2-40B4-BE49-F238E27FC236}">
                  <a16:creationId xmlns:a16="http://schemas.microsoft.com/office/drawing/2014/main" id="{24A555BB-8110-47DD-9960-C223E588F7B2}"/>
                </a:ext>
              </a:extLst>
            </p:cNvPr>
            <p:cNvSpPr>
              <a:spLocks/>
            </p:cNvSpPr>
            <p:nvPr/>
          </p:nvSpPr>
          <p:spPr bwMode="auto">
            <a:xfrm>
              <a:off x="4971" y="2168"/>
              <a:ext cx="984" cy="491"/>
            </a:xfrm>
            <a:custGeom>
              <a:avLst/>
              <a:gdLst>
                <a:gd name="T0" fmla="+- 0 5654 4972"/>
                <a:gd name="T1" fmla="*/ T0 w 984"/>
                <a:gd name="T2" fmla="+- 0 2639 2168"/>
                <a:gd name="T3" fmla="*/ 2639 h 491"/>
                <a:gd name="T4" fmla="+- 0 5737 4972"/>
                <a:gd name="T5" fmla="*/ T4 w 984"/>
                <a:gd name="T6" fmla="+- 0 2616 2168"/>
                <a:gd name="T7" fmla="*/ 2616 h 491"/>
                <a:gd name="T8" fmla="+- 0 5810 4972"/>
                <a:gd name="T9" fmla="*/ T8 w 984"/>
                <a:gd name="T10" fmla="+- 0 2586 2168"/>
                <a:gd name="T11" fmla="*/ 2586 h 491"/>
                <a:gd name="T12" fmla="+- 0 5871 4972"/>
                <a:gd name="T13" fmla="*/ T12 w 984"/>
                <a:gd name="T14" fmla="+- 0 2550 2168"/>
                <a:gd name="T15" fmla="*/ 2550 h 491"/>
                <a:gd name="T16" fmla="+- 0 5916 4972"/>
                <a:gd name="T17" fmla="*/ T16 w 984"/>
                <a:gd name="T18" fmla="+- 0 2508 2168"/>
                <a:gd name="T19" fmla="*/ 2508 h 491"/>
                <a:gd name="T20" fmla="+- 0 5955 4972"/>
                <a:gd name="T21" fmla="*/ T20 w 984"/>
                <a:gd name="T22" fmla="+- 0 2411 2168"/>
                <a:gd name="T23" fmla="*/ 2411 h 491"/>
                <a:gd name="T24" fmla="+- 0 5945 4972"/>
                <a:gd name="T25" fmla="*/ T24 w 984"/>
                <a:gd name="T26" fmla="+- 0 2362 2168"/>
                <a:gd name="T27" fmla="*/ 2362 h 491"/>
                <a:gd name="T28" fmla="+- 0 5871 4972"/>
                <a:gd name="T29" fmla="*/ T28 w 984"/>
                <a:gd name="T30" fmla="+- 0 2276 2168"/>
                <a:gd name="T31" fmla="*/ 2276 h 491"/>
                <a:gd name="T32" fmla="+- 0 5810 4972"/>
                <a:gd name="T33" fmla="*/ T32 w 984"/>
                <a:gd name="T34" fmla="+- 0 2240 2168"/>
                <a:gd name="T35" fmla="*/ 2240 h 491"/>
                <a:gd name="T36" fmla="+- 0 5737 4972"/>
                <a:gd name="T37" fmla="*/ T36 w 984"/>
                <a:gd name="T38" fmla="+- 0 2210 2168"/>
                <a:gd name="T39" fmla="*/ 2210 h 491"/>
                <a:gd name="T40" fmla="+- 0 5654 4972"/>
                <a:gd name="T41" fmla="*/ T40 w 984"/>
                <a:gd name="T42" fmla="+- 0 2187 2168"/>
                <a:gd name="T43" fmla="*/ 2187 h 491"/>
                <a:gd name="T44" fmla="+- 0 5562 4972"/>
                <a:gd name="T45" fmla="*/ T44 w 984"/>
                <a:gd name="T46" fmla="+- 0 2173 2168"/>
                <a:gd name="T47" fmla="*/ 2173 h 491"/>
                <a:gd name="T48" fmla="+- 0 5463 4972"/>
                <a:gd name="T49" fmla="*/ T48 w 984"/>
                <a:gd name="T50" fmla="+- 0 2168 2168"/>
                <a:gd name="T51" fmla="*/ 2168 h 491"/>
                <a:gd name="T52" fmla="+- 0 5365 4972"/>
                <a:gd name="T53" fmla="*/ T52 w 984"/>
                <a:gd name="T54" fmla="+- 0 2173 2168"/>
                <a:gd name="T55" fmla="*/ 2173 h 491"/>
                <a:gd name="T56" fmla="+- 0 5273 4972"/>
                <a:gd name="T57" fmla="*/ T56 w 984"/>
                <a:gd name="T58" fmla="+- 0 2187 2168"/>
                <a:gd name="T59" fmla="*/ 2187 h 491"/>
                <a:gd name="T60" fmla="+- 0 5189 4972"/>
                <a:gd name="T61" fmla="*/ T60 w 984"/>
                <a:gd name="T62" fmla="+- 0 2210 2168"/>
                <a:gd name="T63" fmla="*/ 2210 h 491"/>
                <a:gd name="T64" fmla="+- 0 5116 4972"/>
                <a:gd name="T65" fmla="*/ T64 w 984"/>
                <a:gd name="T66" fmla="+- 0 2240 2168"/>
                <a:gd name="T67" fmla="*/ 2240 h 491"/>
                <a:gd name="T68" fmla="+- 0 5056 4972"/>
                <a:gd name="T69" fmla="*/ T68 w 984"/>
                <a:gd name="T70" fmla="+- 0 2276 2168"/>
                <a:gd name="T71" fmla="*/ 2276 h 491"/>
                <a:gd name="T72" fmla="+- 0 5011 4972"/>
                <a:gd name="T73" fmla="*/ T72 w 984"/>
                <a:gd name="T74" fmla="+- 0 2317 2168"/>
                <a:gd name="T75" fmla="*/ 2317 h 491"/>
                <a:gd name="T76" fmla="+- 0 4972 4972"/>
                <a:gd name="T77" fmla="*/ T76 w 984"/>
                <a:gd name="T78" fmla="+- 0 2411 2168"/>
                <a:gd name="T79" fmla="*/ 2411 h 491"/>
                <a:gd name="T80" fmla="+- 0 4982 4972"/>
                <a:gd name="T81" fmla="*/ T80 w 984"/>
                <a:gd name="T82" fmla="+- 0 2461 2168"/>
                <a:gd name="T83" fmla="*/ 2461 h 491"/>
                <a:gd name="T84" fmla="+- 0 5056 4972"/>
                <a:gd name="T85" fmla="*/ T84 w 984"/>
                <a:gd name="T86" fmla="+- 0 2550 2168"/>
                <a:gd name="T87" fmla="*/ 2550 h 491"/>
                <a:gd name="T88" fmla="+- 0 5116 4972"/>
                <a:gd name="T89" fmla="*/ T88 w 984"/>
                <a:gd name="T90" fmla="+- 0 2586 2168"/>
                <a:gd name="T91" fmla="*/ 2586 h 491"/>
                <a:gd name="T92" fmla="+- 0 5189 4972"/>
                <a:gd name="T93" fmla="*/ T92 w 984"/>
                <a:gd name="T94" fmla="+- 0 2616 2168"/>
                <a:gd name="T95" fmla="*/ 2616 h 491"/>
                <a:gd name="T96" fmla="+- 0 5273 4972"/>
                <a:gd name="T97" fmla="*/ T96 w 984"/>
                <a:gd name="T98" fmla="+- 0 2639 2168"/>
                <a:gd name="T99" fmla="*/ 2639 h 491"/>
                <a:gd name="T100" fmla="+- 0 5365 4972"/>
                <a:gd name="T101" fmla="*/ T100 w 984"/>
                <a:gd name="T102" fmla="+- 0 2653 2168"/>
                <a:gd name="T103" fmla="*/ 2653 h 491"/>
                <a:gd name="T104" fmla="+- 0 5463 4972"/>
                <a:gd name="T105" fmla="*/ T104 w 984"/>
                <a:gd name="T106" fmla="+- 0 2658 2168"/>
                <a:gd name="T107" fmla="*/ 2658 h 491"/>
                <a:gd name="T108" fmla="+- 0 5562 4972"/>
                <a:gd name="T109" fmla="*/ T108 w 984"/>
                <a:gd name="T110" fmla="+- 0 2653 2168"/>
                <a:gd name="T111" fmla="*/ 2653 h 491"/>
                <a:gd name="T112" fmla="+- 0 5654 4972"/>
                <a:gd name="T113" fmla="*/ T112 w 984"/>
                <a:gd name="T114" fmla="+- 0 2639 2168"/>
                <a:gd name="T115" fmla="*/ 2639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682" y="471"/>
                  </a:moveTo>
                  <a:lnTo>
                    <a:pt x="765" y="448"/>
                  </a:lnTo>
                  <a:lnTo>
                    <a:pt x="838" y="418"/>
                  </a:lnTo>
                  <a:lnTo>
                    <a:pt x="899" y="382"/>
                  </a:lnTo>
                  <a:lnTo>
                    <a:pt x="944" y="340"/>
                  </a:lnTo>
                  <a:lnTo>
                    <a:pt x="983" y="243"/>
                  </a:lnTo>
                  <a:lnTo>
                    <a:pt x="973" y="194"/>
                  </a:lnTo>
                  <a:lnTo>
                    <a:pt x="899" y="108"/>
                  </a:lnTo>
                  <a:lnTo>
                    <a:pt x="838" y="72"/>
                  </a:lnTo>
                  <a:lnTo>
                    <a:pt x="765" y="42"/>
                  </a:lnTo>
                  <a:lnTo>
                    <a:pt x="682" y="19"/>
                  </a:lnTo>
                  <a:lnTo>
                    <a:pt x="590" y="5"/>
                  </a:lnTo>
                  <a:lnTo>
                    <a:pt x="491" y="0"/>
                  </a:lnTo>
                  <a:lnTo>
                    <a:pt x="393" y="5"/>
                  </a:lnTo>
                  <a:lnTo>
                    <a:pt x="301" y="19"/>
                  </a:lnTo>
                  <a:lnTo>
                    <a:pt x="217" y="42"/>
                  </a:lnTo>
                  <a:lnTo>
                    <a:pt x="144" y="72"/>
                  </a:lnTo>
                  <a:lnTo>
                    <a:pt x="84" y="108"/>
                  </a:lnTo>
                  <a:lnTo>
                    <a:pt x="39" y="149"/>
                  </a:lnTo>
                  <a:lnTo>
                    <a:pt x="0" y="243"/>
                  </a:lnTo>
                  <a:lnTo>
                    <a:pt x="10" y="293"/>
                  </a:lnTo>
                  <a:lnTo>
                    <a:pt x="84" y="382"/>
                  </a:lnTo>
                  <a:lnTo>
                    <a:pt x="144" y="418"/>
                  </a:lnTo>
                  <a:lnTo>
                    <a:pt x="217" y="448"/>
                  </a:lnTo>
                  <a:lnTo>
                    <a:pt x="301" y="471"/>
                  </a:lnTo>
                  <a:lnTo>
                    <a:pt x="393" y="485"/>
                  </a:lnTo>
                  <a:lnTo>
                    <a:pt x="491" y="490"/>
                  </a:lnTo>
                  <a:lnTo>
                    <a:pt x="590" y="485"/>
                  </a:lnTo>
                  <a:lnTo>
                    <a:pt x="682" y="471"/>
                  </a:lnTo>
                </a:path>
              </a:pathLst>
            </a:custGeom>
            <a:noFill/>
            <a:ln w="5939">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9" name="Line 135">
              <a:extLst>
                <a:ext uri="{FF2B5EF4-FFF2-40B4-BE49-F238E27FC236}">
                  <a16:creationId xmlns:a16="http://schemas.microsoft.com/office/drawing/2014/main" id="{FE3E6E7D-FC75-42AA-83C4-4F130B025611}"/>
                </a:ext>
              </a:extLst>
            </p:cNvPr>
            <p:cNvCxnSpPr>
              <a:cxnSpLocks noChangeShapeType="1"/>
            </p:cNvCxnSpPr>
            <p:nvPr/>
          </p:nvCxnSpPr>
          <p:spPr bwMode="auto">
            <a:xfrm>
              <a:off x="3901" y="2286"/>
              <a:ext cx="1057" cy="70"/>
            </a:xfrm>
            <a:prstGeom prst="line">
              <a:avLst/>
            </a:prstGeom>
            <a:noFill/>
            <a:ln w="1524">
              <a:solidFill>
                <a:srgbClr val="990033"/>
              </a:solidFill>
              <a:prstDash val="sysDot"/>
              <a:round/>
              <a:headEnd/>
              <a:tailEnd/>
            </a:ln>
            <a:extLst>
              <a:ext uri="{909E8E84-426E-40DD-AFC4-6F175D3DCCD1}">
                <a14:hiddenFill xmlns:a14="http://schemas.microsoft.com/office/drawing/2010/main">
                  <a:noFill/>
                </a14:hiddenFill>
              </a:ext>
            </a:extLst>
          </p:spPr>
        </p:cxnSp>
        <p:sp>
          <p:nvSpPr>
            <p:cNvPr id="10" name="AutoShape 136">
              <a:extLst>
                <a:ext uri="{FF2B5EF4-FFF2-40B4-BE49-F238E27FC236}">
                  <a16:creationId xmlns:a16="http://schemas.microsoft.com/office/drawing/2014/main" id="{0B7E6F0E-6688-48CE-B010-7B17FDE6D7D3}"/>
                </a:ext>
              </a:extLst>
            </p:cNvPr>
            <p:cNvSpPr>
              <a:spLocks/>
            </p:cNvSpPr>
            <p:nvPr/>
          </p:nvSpPr>
          <p:spPr bwMode="auto">
            <a:xfrm>
              <a:off x="4801" y="2289"/>
              <a:ext cx="164" cy="132"/>
            </a:xfrm>
            <a:custGeom>
              <a:avLst/>
              <a:gdLst>
                <a:gd name="T0" fmla="+- 0 4966 4802"/>
                <a:gd name="T1" fmla="*/ T0 w 164"/>
                <a:gd name="T2" fmla="+- 0 2364 2289"/>
                <a:gd name="T3" fmla="*/ 2364 h 132"/>
                <a:gd name="T4" fmla="+- 0 4811 4802"/>
                <a:gd name="T5" fmla="*/ T4 w 164"/>
                <a:gd name="T6" fmla="+- 0 2289 2289"/>
                <a:gd name="T7" fmla="*/ 2289 h 132"/>
                <a:gd name="T8" fmla="+- 0 4966 4802"/>
                <a:gd name="T9" fmla="*/ T8 w 164"/>
                <a:gd name="T10" fmla="+- 0 2364 2289"/>
                <a:gd name="T11" fmla="*/ 2364 h 132"/>
                <a:gd name="T12" fmla="+- 0 4802 4802"/>
                <a:gd name="T13" fmla="*/ T12 w 164"/>
                <a:gd name="T14" fmla="+- 0 2421 2289"/>
                <a:gd name="T15" fmla="*/ 2421 h 132"/>
              </a:gdLst>
              <a:ahLst/>
              <a:cxnLst>
                <a:cxn ang="0">
                  <a:pos x="T1" y="T3"/>
                </a:cxn>
                <a:cxn ang="0">
                  <a:pos x="T5" y="T7"/>
                </a:cxn>
                <a:cxn ang="0">
                  <a:pos x="T9" y="T11"/>
                </a:cxn>
                <a:cxn ang="0">
                  <a:pos x="T13" y="T15"/>
                </a:cxn>
              </a:cxnLst>
              <a:rect l="0" t="0" r="r" b="b"/>
              <a:pathLst>
                <a:path w="164" h="132">
                  <a:moveTo>
                    <a:pt x="164" y="75"/>
                  </a:moveTo>
                  <a:lnTo>
                    <a:pt x="9" y="0"/>
                  </a:lnTo>
                  <a:moveTo>
                    <a:pt x="164" y="75"/>
                  </a:moveTo>
                  <a:lnTo>
                    <a:pt x="0" y="132"/>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11" name="Picture 10">
              <a:extLst>
                <a:ext uri="{FF2B5EF4-FFF2-40B4-BE49-F238E27FC236}">
                  <a16:creationId xmlns:a16="http://schemas.microsoft.com/office/drawing/2014/main" id="{20C606BB-5561-45B5-BC70-77D28D5C0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 y="664"/>
              <a:ext cx="38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38">
              <a:extLst>
                <a:ext uri="{FF2B5EF4-FFF2-40B4-BE49-F238E27FC236}">
                  <a16:creationId xmlns:a16="http://schemas.microsoft.com/office/drawing/2014/main" id="{03230B6A-4017-4D92-B956-DAB4142A61DD}"/>
                </a:ext>
              </a:extLst>
            </p:cNvPr>
            <p:cNvSpPr>
              <a:spLocks/>
            </p:cNvSpPr>
            <p:nvPr/>
          </p:nvSpPr>
          <p:spPr bwMode="auto">
            <a:xfrm>
              <a:off x="8332" y="1108"/>
              <a:ext cx="529" cy="249"/>
            </a:xfrm>
            <a:custGeom>
              <a:avLst/>
              <a:gdLst>
                <a:gd name="T0" fmla="+- 0 8332 8332"/>
                <a:gd name="T1" fmla="*/ T0 w 529"/>
                <a:gd name="T2" fmla="+- 0 1357 1108"/>
                <a:gd name="T3" fmla="*/ 1357 h 249"/>
                <a:gd name="T4" fmla="+- 0 8596 8332"/>
                <a:gd name="T5" fmla="*/ T4 w 529"/>
                <a:gd name="T6" fmla="+- 0 1108 1108"/>
                <a:gd name="T7" fmla="*/ 1108 h 249"/>
                <a:gd name="T8" fmla="+- 0 8861 8332"/>
                <a:gd name="T9" fmla="*/ T8 w 529"/>
                <a:gd name="T10" fmla="+- 0 1357 1108"/>
                <a:gd name="T11" fmla="*/ 1357 h 249"/>
              </a:gdLst>
              <a:ahLst/>
              <a:cxnLst>
                <a:cxn ang="0">
                  <a:pos x="T1" y="T3"/>
                </a:cxn>
                <a:cxn ang="0">
                  <a:pos x="T5" y="T7"/>
                </a:cxn>
                <a:cxn ang="0">
                  <a:pos x="T9" y="T11"/>
                </a:cxn>
              </a:cxnLst>
              <a:rect l="0" t="0" r="r" b="b"/>
              <a:pathLst>
                <a:path w="529" h="249">
                  <a:moveTo>
                    <a:pt x="0" y="249"/>
                  </a:moveTo>
                  <a:lnTo>
                    <a:pt x="264" y="0"/>
                  </a:lnTo>
                  <a:lnTo>
                    <a:pt x="529" y="249"/>
                  </a:lnTo>
                </a:path>
              </a:pathLst>
            </a:custGeom>
            <a:noFill/>
            <a:ln w="2968">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3" name="Freeform 139">
              <a:extLst>
                <a:ext uri="{FF2B5EF4-FFF2-40B4-BE49-F238E27FC236}">
                  <a16:creationId xmlns:a16="http://schemas.microsoft.com/office/drawing/2014/main" id="{60012739-4447-43EB-89F3-56FA623DFDA2}"/>
                </a:ext>
              </a:extLst>
            </p:cNvPr>
            <p:cNvSpPr>
              <a:spLocks/>
            </p:cNvSpPr>
            <p:nvPr/>
          </p:nvSpPr>
          <p:spPr bwMode="auto">
            <a:xfrm>
              <a:off x="6574" y="274"/>
              <a:ext cx="984" cy="491"/>
            </a:xfrm>
            <a:custGeom>
              <a:avLst/>
              <a:gdLst>
                <a:gd name="T0" fmla="+- 0 7066 6575"/>
                <a:gd name="T1" fmla="*/ T0 w 984"/>
                <a:gd name="T2" fmla="+- 0 275 275"/>
                <a:gd name="T3" fmla="*/ 275 h 491"/>
                <a:gd name="T4" fmla="+- 0 6968 6575"/>
                <a:gd name="T5" fmla="*/ T4 w 984"/>
                <a:gd name="T6" fmla="+- 0 280 275"/>
                <a:gd name="T7" fmla="*/ 280 h 491"/>
                <a:gd name="T8" fmla="+- 0 6876 6575"/>
                <a:gd name="T9" fmla="*/ T8 w 984"/>
                <a:gd name="T10" fmla="+- 0 294 275"/>
                <a:gd name="T11" fmla="*/ 294 h 491"/>
                <a:gd name="T12" fmla="+- 0 6792 6575"/>
                <a:gd name="T13" fmla="*/ T12 w 984"/>
                <a:gd name="T14" fmla="+- 0 317 275"/>
                <a:gd name="T15" fmla="*/ 317 h 491"/>
                <a:gd name="T16" fmla="+- 0 6719 6575"/>
                <a:gd name="T17" fmla="*/ T16 w 984"/>
                <a:gd name="T18" fmla="+- 0 347 275"/>
                <a:gd name="T19" fmla="*/ 347 h 491"/>
                <a:gd name="T20" fmla="+- 0 6659 6575"/>
                <a:gd name="T21" fmla="*/ T20 w 984"/>
                <a:gd name="T22" fmla="+- 0 383 275"/>
                <a:gd name="T23" fmla="*/ 383 h 491"/>
                <a:gd name="T24" fmla="+- 0 6614 6575"/>
                <a:gd name="T25" fmla="*/ T24 w 984"/>
                <a:gd name="T26" fmla="+- 0 424 275"/>
                <a:gd name="T27" fmla="*/ 424 h 491"/>
                <a:gd name="T28" fmla="+- 0 6575 6575"/>
                <a:gd name="T29" fmla="*/ T28 w 984"/>
                <a:gd name="T30" fmla="+- 0 518 275"/>
                <a:gd name="T31" fmla="*/ 518 h 491"/>
                <a:gd name="T32" fmla="+- 0 6585 6575"/>
                <a:gd name="T33" fmla="*/ T32 w 984"/>
                <a:gd name="T34" fmla="+- 0 568 275"/>
                <a:gd name="T35" fmla="*/ 568 h 491"/>
                <a:gd name="T36" fmla="+- 0 6659 6575"/>
                <a:gd name="T37" fmla="*/ T36 w 984"/>
                <a:gd name="T38" fmla="+- 0 657 275"/>
                <a:gd name="T39" fmla="*/ 657 h 491"/>
                <a:gd name="T40" fmla="+- 0 6719 6575"/>
                <a:gd name="T41" fmla="*/ T40 w 984"/>
                <a:gd name="T42" fmla="+- 0 693 275"/>
                <a:gd name="T43" fmla="*/ 693 h 491"/>
                <a:gd name="T44" fmla="+- 0 6792 6575"/>
                <a:gd name="T45" fmla="*/ T44 w 984"/>
                <a:gd name="T46" fmla="+- 0 723 275"/>
                <a:gd name="T47" fmla="*/ 723 h 491"/>
                <a:gd name="T48" fmla="+- 0 6876 6575"/>
                <a:gd name="T49" fmla="*/ T48 w 984"/>
                <a:gd name="T50" fmla="+- 0 746 275"/>
                <a:gd name="T51" fmla="*/ 746 h 491"/>
                <a:gd name="T52" fmla="+- 0 6968 6575"/>
                <a:gd name="T53" fmla="*/ T52 w 984"/>
                <a:gd name="T54" fmla="+- 0 760 275"/>
                <a:gd name="T55" fmla="*/ 760 h 491"/>
                <a:gd name="T56" fmla="+- 0 7066 6575"/>
                <a:gd name="T57" fmla="*/ T56 w 984"/>
                <a:gd name="T58" fmla="+- 0 765 275"/>
                <a:gd name="T59" fmla="*/ 765 h 491"/>
                <a:gd name="T60" fmla="+- 0 7165 6575"/>
                <a:gd name="T61" fmla="*/ T60 w 984"/>
                <a:gd name="T62" fmla="+- 0 760 275"/>
                <a:gd name="T63" fmla="*/ 760 h 491"/>
                <a:gd name="T64" fmla="+- 0 7257 6575"/>
                <a:gd name="T65" fmla="*/ T64 w 984"/>
                <a:gd name="T66" fmla="+- 0 746 275"/>
                <a:gd name="T67" fmla="*/ 746 h 491"/>
                <a:gd name="T68" fmla="+- 0 7340 6575"/>
                <a:gd name="T69" fmla="*/ T68 w 984"/>
                <a:gd name="T70" fmla="+- 0 723 275"/>
                <a:gd name="T71" fmla="*/ 723 h 491"/>
                <a:gd name="T72" fmla="+- 0 7413 6575"/>
                <a:gd name="T73" fmla="*/ T72 w 984"/>
                <a:gd name="T74" fmla="+- 0 693 275"/>
                <a:gd name="T75" fmla="*/ 693 h 491"/>
                <a:gd name="T76" fmla="+- 0 7473 6575"/>
                <a:gd name="T77" fmla="*/ T76 w 984"/>
                <a:gd name="T78" fmla="+- 0 657 275"/>
                <a:gd name="T79" fmla="*/ 657 h 491"/>
                <a:gd name="T80" fmla="+- 0 7519 6575"/>
                <a:gd name="T81" fmla="*/ T80 w 984"/>
                <a:gd name="T82" fmla="+- 0 615 275"/>
                <a:gd name="T83" fmla="*/ 615 h 491"/>
                <a:gd name="T84" fmla="+- 0 7558 6575"/>
                <a:gd name="T85" fmla="*/ T84 w 984"/>
                <a:gd name="T86" fmla="+- 0 518 275"/>
                <a:gd name="T87" fmla="*/ 518 h 491"/>
                <a:gd name="T88" fmla="+- 0 7548 6575"/>
                <a:gd name="T89" fmla="*/ T88 w 984"/>
                <a:gd name="T90" fmla="+- 0 469 275"/>
                <a:gd name="T91" fmla="*/ 469 h 491"/>
                <a:gd name="T92" fmla="+- 0 7473 6575"/>
                <a:gd name="T93" fmla="*/ T92 w 984"/>
                <a:gd name="T94" fmla="+- 0 383 275"/>
                <a:gd name="T95" fmla="*/ 383 h 491"/>
                <a:gd name="T96" fmla="+- 0 7413 6575"/>
                <a:gd name="T97" fmla="*/ T96 w 984"/>
                <a:gd name="T98" fmla="+- 0 347 275"/>
                <a:gd name="T99" fmla="*/ 347 h 491"/>
                <a:gd name="T100" fmla="+- 0 7340 6575"/>
                <a:gd name="T101" fmla="*/ T100 w 984"/>
                <a:gd name="T102" fmla="+- 0 317 275"/>
                <a:gd name="T103" fmla="*/ 317 h 491"/>
                <a:gd name="T104" fmla="+- 0 7257 6575"/>
                <a:gd name="T105" fmla="*/ T104 w 984"/>
                <a:gd name="T106" fmla="+- 0 294 275"/>
                <a:gd name="T107" fmla="*/ 294 h 491"/>
                <a:gd name="T108" fmla="+- 0 7165 6575"/>
                <a:gd name="T109" fmla="*/ T108 w 984"/>
                <a:gd name="T110" fmla="+- 0 280 275"/>
                <a:gd name="T111" fmla="*/ 280 h 491"/>
                <a:gd name="T112" fmla="+- 0 7066 6575"/>
                <a:gd name="T113" fmla="*/ T112 w 984"/>
                <a:gd name="T114" fmla="+- 0 275 275"/>
                <a:gd name="T115" fmla="*/ 275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1" y="0"/>
                  </a:moveTo>
                  <a:lnTo>
                    <a:pt x="393" y="5"/>
                  </a:lnTo>
                  <a:lnTo>
                    <a:pt x="301" y="19"/>
                  </a:lnTo>
                  <a:lnTo>
                    <a:pt x="217" y="42"/>
                  </a:lnTo>
                  <a:lnTo>
                    <a:pt x="144" y="72"/>
                  </a:lnTo>
                  <a:lnTo>
                    <a:pt x="84" y="108"/>
                  </a:lnTo>
                  <a:lnTo>
                    <a:pt x="39" y="149"/>
                  </a:lnTo>
                  <a:lnTo>
                    <a:pt x="0" y="243"/>
                  </a:lnTo>
                  <a:lnTo>
                    <a:pt x="10" y="293"/>
                  </a:lnTo>
                  <a:lnTo>
                    <a:pt x="84" y="382"/>
                  </a:lnTo>
                  <a:lnTo>
                    <a:pt x="144" y="418"/>
                  </a:lnTo>
                  <a:lnTo>
                    <a:pt x="217" y="448"/>
                  </a:lnTo>
                  <a:lnTo>
                    <a:pt x="301" y="471"/>
                  </a:lnTo>
                  <a:lnTo>
                    <a:pt x="393" y="485"/>
                  </a:lnTo>
                  <a:lnTo>
                    <a:pt x="491" y="490"/>
                  </a:lnTo>
                  <a:lnTo>
                    <a:pt x="590" y="485"/>
                  </a:lnTo>
                  <a:lnTo>
                    <a:pt x="682" y="471"/>
                  </a:lnTo>
                  <a:lnTo>
                    <a:pt x="765" y="448"/>
                  </a:lnTo>
                  <a:lnTo>
                    <a:pt x="838" y="418"/>
                  </a:lnTo>
                  <a:lnTo>
                    <a:pt x="898" y="382"/>
                  </a:lnTo>
                  <a:lnTo>
                    <a:pt x="944" y="340"/>
                  </a:lnTo>
                  <a:lnTo>
                    <a:pt x="983" y="243"/>
                  </a:lnTo>
                  <a:lnTo>
                    <a:pt x="973" y="194"/>
                  </a:lnTo>
                  <a:lnTo>
                    <a:pt x="898" y="108"/>
                  </a:lnTo>
                  <a:lnTo>
                    <a:pt x="838" y="72"/>
                  </a:lnTo>
                  <a:lnTo>
                    <a:pt x="765" y="42"/>
                  </a:lnTo>
                  <a:lnTo>
                    <a:pt x="682" y="19"/>
                  </a:lnTo>
                  <a:lnTo>
                    <a:pt x="590" y="5"/>
                  </a:lnTo>
                  <a:lnTo>
                    <a:pt x="4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4" name="Freeform 140">
              <a:extLst>
                <a:ext uri="{FF2B5EF4-FFF2-40B4-BE49-F238E27FC236}">
                  <a16:creationId xmlns:a16="http://schemas.microsoft.com/office/drawing/2014/main" id="{C2DB00E2-6B31-4795-B17E-61BA1107C785}"/>
                </a:ext>
              </a:extLst>
            </p:cNvPr>
            <p:cNvSpPr>
              <a:spLocks/>
            </p:cNvSpPr>
            <p:nvPr/>
          </p:nvSpPr>
          <p:spPr bwMode="auto">
            <a:xfrm>
              <a:off x="6574" y="274"/>
              <a:ext cx="984" cy="491"/>
            </a:xfrm>
            <a:custGeom>
              <a:avLst/>
              <a:gdLst>
                <a:gd name="T0" fmla="+- 0 7257 6575"/>
                <a:gd name="T1" fmla="*/ T0 w 984"/>
                <a:gd name="T2" fmla="+- 0 746 275"/>
                <a:gd name="T3" fmla="*/ 746 h 491"/>
                <a:gd name="T4" fmla="+- 0 7340 6575"/>
                <a:gd name="T5" fmla="*/ T4 w 984"/>
                <a:gd name="T6" fmla="+- 0 723 275"/>
                <a:gd name="T7" fmla="*/ 723 h 491"/>
                <a:gd name="T8" fmla="+- 0 7413 6575"/>
                <a:gd name="T9" fmla="*/ T8 w 984"/>
                <a:gd name="T10" fmla="+- 0 693 275"/>
                <a:gd name="T11" fmla="*/ 693 h 491"/>
                <a:gd name="T12" fmla="+- 0 7473 6575"/>
                <a:gd name="T13" fmla="*/ T12 w 984"/>
                <a:gd name="T14" fmla="+- 0 657 275"/>
                <a:gd name="T15" fmla="*/ 657 h 491"/>
                <a:gd name="T16" fmla="+- 0 7519 6575"/>
                <a:gd name="T17" fmla="*/ T16 w 984"/>
                <a:gd name="T18" fmla="+- 0 615 275"/>
                <a:gd name="T19" fmla="*/ 615 h 491"/>
                <a:gd name="T20" fmla="+- 0 7558 6575"/>
                <a:gd name="T21" fmla="*/ T20 w 984"/>
                <a:gd name="T22" fmla="+- 0 518 275"/>
                <a:gd name="T23" fmla="*/ 518 h 491"/>
                <a:gd name="T24" fmla="+- 0 7548 6575"/>
                <a:gd name="T25" fmla="*/ T24 w 984"/>
                <a:gd name="T26" fmla="+- 0 469 275"/>
                <a:gd name="T27" fmla="*/ 469 h 491"/>
                <a:gd name="T28" fmla="+- 0 7473 6575"/>
                <a:gd name="T29" fmla="*/ T28 w 984"/>
                <a:gd name="T30" fmla="+- 0 383 275"/>
                <a:gd name="T31" fmla="*/ 383 h 491"/>
                <a:gd name="T32" fmla="+- 0 7413 6575"/>
                <a:gd name="T33" fmla="*/ T32 w 984"/>
                <a:gd name="T34" fmla="+- 0 347 275"/>
                <a:gd name="T35" fmla="*/ 347 h 491"/>
                <a:gd name="T36" fmla="+- 0 7340 6575"/>
                <a:gd name="T37" fmla="*/ T36 w 984"/>
                <a:gd name="T38" fmla="+- 0 317 275"/>
                <a:gd name="T39" fmla="*/ 317 h 491"/>
                <a:gd name="T40" fmla="+- 0 7257 6575"/>
                <a:gd name="T41" fmla="*/ T40 w 984"/>
                <a:gd name="T42" fmla="+- 0 294 275"/>
                <a:gd name="T43" fmla="*/ 294 h 491"/>
                <a:gd name="T44" fmla="+- 0 7165 6575"/>
                <a:gd name="T45" fmla="*/ T44 w 984"/>
                <a:gd name="T46" fmla="+- 0 280 275"/>
                <a:gd name="T47" fmla="*/ 280 h 491"/>
                <a:gd name="T48" fmla="+- 0 7066 6575"/>
                <a:gd name="T49" fmla="*/ T48 w 984"/>
                <a:gd name="T50" fmla="+- 0 275 275"/>
                <a:gd name="T51" fmla="*/ 275 h 491"/>
                <a:gd name="T52" fmla="+- 0 6968 6575"/>
                <a:gd name="T53" fmla="*/ T52 w 984"/>
                <a:gd name="T54" fmla="+- 0 280 275"/>
                <a:gd name="T55" fmla="*/ 280 h 491"/>
                <a:gd name="T56" fmla="+- 0 6876 6575"/>
                <a:gd name="T57" fmla="*/ T56 w 984"/>
                <a:gd name="T58" fmla="+- 0 294 275"/>
                <a:gd name="T59" fmla="*/ 294 h 491"/>
                <a:gd name="T60" fmla="+- 0 6792 6575"/>
                <a:gd name="T61" fmla="*/ T60 w 984"/>
                <a:gd name="T62" fmla="+- 0 317 275"/>
                <a:gd name="T63" fmla="*/ 317 h 491"/>
                <a:gd name="T64" fmla="+- 0 6719 6575"/>
                <a:gd name="T65" fmla="*/ T64 w 984"/>
                <a:gd name="T66" fmla="+- 0 347 275"/>
                <a:gd name="T67" fmla="*/ 347 h 491"/>
                <a:gd name="T68" fmla="+- 0 6659 6575"/>
                <a:gd name="T69" fmla="*/ T68 w 984"/>
                <a:gd name="T70" fmla="+- 0 383 275"/>
                <a:gd name="T71" fmla="*/ 383 h 491"/>
                <a:gd name="T72" fmla="+- 0 6614 6575"/>
                <a:gd name="T73" fmla="*/ T72 w 984"/>
                <a:gd name="T74" fmla="+- 0 424 275"/>
                <a:gd name="T75" fmla="*/ 424 h 491"/>
                <a:gd name="T76" fmla="+- 0 6575 6575"/>
                <a:gd name="T77" fmla="*/ T76 w 984"/>
                <a:gd name="T78" fmla="+- 0 518 275"/>
                <a:gd name="T79" fmla="*/ 518 h 491"/>
                <a:gd name="T80" fmla="+- 0 6585 6575"/>
                <a:gd name="T81" fmla="*/ T80 w 984"/>
                <a:gd name="T82" fmla="+- 0 568 275"/>
                <a:gd name="T83" fmla="*/ 568 h 491"/>
                <a:gd name="T84" fmla="+- 0 6659 6575"/>
                <a:gd name="T85" fmla="*/ T84 w 984"/>
                <a:gd name="T86" fmla="+- 0 657 275"/>
                <a:gd name="T87" fmla="*/ 657 h 491"/>
                <a:gd name="T88" fmla="+- 0 6719 6575"/>
                <a:gd name="T89" fmla="*/ T88 w 984"/>
                <a:gd name="T90" fmla="+- 0 693 275"/>
                <a:gd name="T91" fmla="*/ 693 h 491"/>
                <a:gd name="T92" fmla="+- 0 6792 6575"/>
                <a:gd name="T93" fmla="*/ T92 w 984"/>
                <a:gd name="T94" fmla="+- 0 723 275"/>
                <a:gd name="T95" fmla="*/ 723 h 491"/>
                <a:gd name="T96" fmla="+- 0 6876 6575"/>
                <a:gd name="T97" fmla="*/ T96 w 984"/>
                <a:gd name="T98" fmla="+- 0 746 275"/>
                <a:gd name="T99" fmla="*/ 746 h 491"/>
                <a:gd name="T100" fmla="+- 0 6968 6575"/>
                <a:gd name="T101" fmla="*/ T100 w 984"/>
                <a:gd name="T102" fmla="+- 0 760 275"/>
                <a:gd name="T103" fmla="*/ 760 h 491"/>
                <a:gd name="T104" fmla="+- 0 7066 6575"/>
                <a:gd name="T105" fmla="*/ T104 w 984"/>
                <a:gd name="T106" fmla="+- 0 765 275"/>
                <a:gd name="T107" fmla="*/ 765 h 491"/>
                <a:gd name="T108" fmla="+- 0 7165 6575"/>
                <a:gd name="T109" fmla="*/ T108 w 984"/>
                <a:gd name="T110" fmla="+- 0 760 275"/>
                <a:gd name="T111" fmla="*/ 760 h 491"/>
                <a:gd name="T112" fmla="+- 0 7257 6575"/>
                <a:gd name="T113" fmla="*/ T112 w 984"/>
                <a:gd name="T114" fmla="+- 0 746 275"/>
                <a:gd name="T115" fmla="*/ 746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682" y="471"/>
                  </a:moveTo>
                  <a:lnTo>
                    <a:pt x="765" y="448"/>
                  </a:lnTo>
                  <a:lnTo>
                    <a:pt x="838" y="418"/>
                  </a:lnTo>
                  <a:lnTo>
                    <a:pt x="898" y="382"/>
                  </a:lnTo>
                  <a:lnTo>
                    <a:pt x="944" y="340"/>
                  </a:lnTo>
                  <a:lnTo>
                    <a:pt x="983" y="243"/>
                  </a:lnTo>
                  <a:lnTo>
                    <a:pt x="973" y="194"/>
                  </a:lnTo>
                  <a:lnTo>
                    <a:pt x="898" y="108"/>
                  </a:lnTo>
                  <a:lnTo>
                    <a:pt x="838" y="72"/>
                  </a:lnTo>
                  <a:lnTo>
                    <a:pt x="765" y="42"/>
                  </a:lnTo>
                  <a:lnTo>
                    <a:pt x="682" y="19"/>
                  </a:lnTo>
                  <a:lnTo>
                    <a:pt x="590" y="5"/>
                  </a:lnTo>
                  <a:lnTo>
                    <a:pt x="491" y="0"/>
                  </a:lnTo>
                  <a:lnTo>
                    <a:pt x="393" y="5"/>
                  </a:lnTo>
                  <a:lnTo>
                    <a:pt x="301" y="19"/>
                  </a:lnTo>
                  <a:lnTo>
                    <a:pt x="217" y="42"/>
                  </a:lnTo>
                  <a:lnTo>
                    <a:pt x="144" y="72"/>
                  </a:lnTo>
                  <a:lnTo>
                    <a:pt x="84" y="108"/>
                  </a:lnTo>
                  <a:lnTo>
                    <a:pt x="39" y="149"/>
                  </a:lnTo>
                  <a:lnTo>
                    <a:pt x="0" y="243"/>
                  </a:lnTo>
                  <a:lnTo>
                    <a:pt x="10" y="293"/>
                  </a:lnTo>
                  <a:lnTo>
                    <a:pt x="84" y="382"/>
                  </a:lnTo>
                  <a:lnTo>
                    <a:pt x="144" y="418"/>
                  </a:lnTo>
                  <a:lnTo>
                    <a:pt x="217" y="448"/>
                  </a:lnTo>
                  <a:lnTo>
                    <a:pt x="301" y="471"/>
                  </a:lnTo>
                  <a:lnTo>
                    <a:pt x="393" y="485"/>
                  </a:lnTo>
                  <a:lnTo>
                    <a:pt x="491" y="490"/>
                  </a:lnTo>
                  <a:lnTo>
                    <a:pt x="590" y="485"/>
                  </a:lnTo>
                  <a:lnTo>
                    <a:pt x="682" y="471"/>
                  </a:lnTo>
                </a:path>
              </a:pathLst>
            </a:custGeom>
            <a:noFill/>
            <a:ln w="5939">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15" name="Line 141">
              <a:extLst>
                <a:ext uri="{FF2B5EF4-FFF2-40B4-BE49-F238E27FC236}">
                  <a16:creationId xmlns:a16="http://schemas.microsoft.com/office/drawing/2014/main" id="{8673F809-5CDD-497E-896D-BFD35B1A56AB}"/>
                </a:ext>
              </a:extLst>
            </p:cNvPr>
            <p:cNvCxnSpPr>
              <a:cxnSpLocks noChangeShapeType="1"/>
            </p:cNvCxnSpPr>
            <p:nvPr/>
          </p:nvCxnSpPr>
          <p:spPr bwMode="auto">
            <a:xfrm>
              <a:off x="8323" y="919"/>
              <a:ext cx="0" cy="0"/>
            </a:xfrm>
            <a:prstGeom prst="line">
              <a:avLst/>
            </a:prstGeom>
            <a:noFill/>
            <a:ln w="1530">
              <a:solidFill>
                <a:srgbClr val="990033"/>
              </a:solidFill>
              <a:prstDash val="sysDot"/>
              <a:round/>
              <a:headEnd/>
              <a:tailEnd/>
            </a:ln>
            <a:extLst>
              <a:ext uri="{909E8E84-426E-40DD-AFC4-6F175D3DCCD1}">
                <a14:hiddenFill xmlns:a14="http://schemas.microsoft.com/office/drawing/2010/main">
                  <a:noFill/>
                </a14:hiddenFill>
              </a:ext>
            </a:extLst>
          </p:spPr>
        </p:cxnSp>
        <p:sp>
          <p:nvSpPr>
            <p:cNvPr id="16" name="AutoShape 142">
              <a:extLst>
                <a:ext uri="{FF2B5EF4-FFF2-40B4-BE49-F238E27FC236}">
                  <a16:creationId xmlns:a16="http://schemas.microsoft.com/office/drawing/2014/main" id="{6CBB7165-F04B-4710-AE79-A7C4646B89BE}"/>
                </a:ext>
              </a:extLst>
            </p:cNvPr>
            <p:cNvSpPr>
              <a:spLocks/>
            </p:cNvSpPr>
            <p:nvPr/>
          </p:nvSpPr>
          <p:spPr bwMode="auto">
            <a:xfrm>
              <a:off x="7565" y="663"/>
              <a:ext cx="174" cy="119"/>
            </a:xfrm>
            <a:custGeom>
              <a:avLst/>
              <a:gdLst>
                <a:gd name="T0" fmla="+- 0 7566 7566"/>
                <a:gd name="T1" fmla="*/ T0 w 174"/>
                <a:gd name="T2" fmla="+- 0 672 664"/>
                <a:gd name="T3" fmla="*/ 672 h 119"/>
                <a:gd name="T4" fmla="+- 0 7739 7566"/>
                <a:gd name="T5" fmla="*/ T4 w 174"/>
                <a:gd name="T6" fmla="+- 0 664 664"/>
                <a:gd name="T7" fmla="*/ 664 h 119"/>
                <a:gd name="T8" fmla="+- 0 7566 7566"/>
                <a:gd name="T9" fmla="*/ T8 w 174"/>
                <a:gd name="T10" fmla="+- 0 672 664"/>
                <a:gd name="T11" fmla="*/ 672 h 119"/>
                <a:gd name="T12" fmla="+- 0 7694 7566"/>
                <a:gd name="T13" fmla="*/ T12 w 174"/>
                <a:gd name="T14" fmla="+- 0 782 664"/>
                <a:gd name="T15" fmla="*/ 782 h 119"/>
              </a:gdLst>
              <a:ahLst/>
              <a:cxnLst>
                <a:cxn ang="0">
                  <a:pos x="T1" y="T3"/>
                </a:cxn>
                <a:cxn ang="0">
                  <a:pos x="T5" y="T7"/>
                </a:cxn>
                <a:cxn ang="0">
                  <a:pos x="T9" y="T11"/>
                </a:cxn>
                <a:cxn ang="0">
                  <a:pos x="T13" y="T15"/>
                </a:cxn>
              </a:cxnLst>
              <a:rect l="0" t="0" r="r" b="b"/>
              <a:pathLst>
                <a:path w="174" h="119">
                  <a:moveTo>
                    <a:pt x="0" y="8"/>
                  </a:moveTo>
                  <a:lnTo>
                    <a:pt x="173" y="0"/>
                  </a:lnTo>
                  <a:moveTo>
                    <a:pt x="0" y="8"/>
                  </a:moveTo>
                  <a:lnTo>
                    <a:pt x="128" y="118"/>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7" name="Freeform 143">
              <a:extLst>
                <a:ext uri="{FF2B5EF4-FFF2-40B4-BE49-F238E27FC236}">
                  <a16:creationId xmlns:a16="http://schemas.microsoft.com/office/drawing/2014/main" id="{874D3680-B6AD-4311-A9B2-A4781E4C95C4}"/>
                </a:ext>
              </a:extLst>
            </p:cNvPr>
            <p:cNvSpPr>
              <a:spLocks/>
            </p:cNvSpPr>
            <p:nvPr/>
          </p:nvSpPr>
          <p:spPr bwMode="auto">
            <a:xfrm>
              <a:off x="5627" y="1326"/>
              <a:ext cx="984" cy="491"/>
            </a:xfrm>
            <a:custGeom>
              <a:avLst/>
              <a:gdLst>
                <a:gd name="T0" fmla="+- 0 6119 5627"/>
                <a:gd name="T1" fmla="*/ T0 w 984"/>
                <a:gd name="T2" fmla="+- 0 1327 1327"/>
                <a:gd name="T3" fmla="*/ 1327 h 491"/>
                <a:gd name="T4" fmla="+- 0 6021 5627"/>
                <a:gd name="T5" fmla="*/ T4 w 984"/>
                <a:gd name="T6" fmla="+- 0 1332 1327"/>
                <a:gd name="T7" fmla="*/ 1332 h 491"/>
                <a:gd name="T8" fmla="+- 0 5929 5627"/>
                <a:gd name="T9" fmla="*/ T8 w 984"/>
                <a:gd name="T10" fmla="+- 0 1346 1327"/>
                <a:gd name="T11" fmla="*/ 1346 h 491"/>
                <a:gd name="T12" fmla="+- 0 5845 5627"/>
                <a:gd name="T13" fmla="*/ T12 w 984"/>
                <a:gd name="T14" fmla="+- 0 1368 1327"/>
                <a:gd name="T15" fmla="*/ 1368 h 491"/>
                <a:gd name="T16" fmla="+- 0 5772 5627"/>
                <a:gd name="T17" fmla="*/ T16 w 984"/>
                <a:gd name="T18" fmla="+- 0 1398 1327"/>
                <a:gd name="T19" fmla="*/ 1398 h 491"/>
                <a:gd name="T20" fmla="+- 0 5712 5627"/>
                <a:gd name="T21" fmla="*/ T20 w 984"/>
                <a:gd name="T22" fmla="+- 0 1434 1327"/>
                <a:gd name="T23" fmla="*/ 1434 h 491"/>
                <a:gd name="T24" fmla="+- 0 5666 5627"/>
                <a:gd name="T25" fmla="*/ T24 w 984"/>
                <a:gd name="T26" fmla="+- 0 1476 1327"/>
                <a:gd name="T27" fmla="*/ 1476 h 491"/>
                <a:gd name="T28" fmla="+- 0 5627 5627"/>
                <a:gd name="T29" fmla="*/ T28 w 984"/>
                <a:gd name="T30" fmla="+- 0 1570 1327"/>
                <a:gd name="T31" fmla="*/ 1570 h 491"/>
                <a:gd name="T32" fmla="+- 0 5637 5627"/>
                <a:gd name="T33" fmla="*/ T32 w 984"/>
                <a:gd name="T34" fmla="+- 0 1620 1327"/>
                <a:gd name="T35" fmla="*/ 1620 h 491"/>
                <a:gd name="T36" fmla="+- 0 5712 5627"/>
                <a:gd name="T37" fmla="*/ T36 w 984"/>
                <a:gd name="T38" fmla="+- 0 1709 1327"/>
                <a:gd name="T39" fmla="*/ 1709 h 491"/>
                <a:gd name="T40" fmla="+- 0 5772 5627"/>
                <a:gd name="T41" fmla="*/ T40 w 984"/>
                <a:gd name="T42" fmla="+- 0 1745 1327"/>
                <a:gd name="T43" fmla="*/ 1745 h 491"/>
                <a:gd name="T44" fmla="+- 0 5845 5627"/>
                <a:gd name="T45" fmla="*/ T44 w 984"/>
                <a:gd name="T46" fmla="+- 0 1775 1327"/>
                <a:gd name="T47" fmla="*/ 1775 h 491"/>
                <a:gd name="T48" fmla="+- 0 5929 5627"/>
                <a:gd name="T49" fmla="*/ T48 w 984"/>
                <a:gd name="T50" fmla="+- 0 1798 1327"/>
                <a:gd name="T51" fmla="*/ 1798 h 491"/>
                <a:gd name="T52" fmla="+- 0 6021 5627"/>
                <a:gd name="T53" fmla="*/ T52 w 984"/>
                <a:gd name="T54" fmla="+- 0 1812 1327"/>
                <a:gd name="T55" fmla="*/ 1812 h 491"/>
                <a:gd name="T56" fmla="+- 0 6119 5627"/>
                <a:gd name="T57" fmla="*/ T56 w 984"/>
                <a:gd name="T58" fmla="+- 0 1817 1327"/>
                <a:gd name="T59" fmla="*/ 1817 h 491"/>
                <a:gd name="T60" fmla="+- 0 6218 5627"/>
                <a:gd name="T61" fmla="*/ T60 w 984"/>
                <a:gd name="T62" fmla="+- 0 1812 1327"/>
                <a:gd name="T63" fmla="*/ 1812 h 491"/>
                <a:gd name="T64" fmla="+- 0 6310 5627"/>
                <a:gd name="T65" fmla="*/ T64 w 984"/>
                <a:gd name="T66" fmla="+- 0 1798 1327"/>
                <a:gd name="T67" fmla="*/ 1798 h 491"/>
                <a:gd name="T68" fmla="+- 0 6393 5627"/>
                <a:gd name="T69" fmla="*/ T68 w 984"/>
                <a:gd name="T70" fmla="+- 0 1775 1327"/>
                <a:gd name="T71" fmla="*/ 1775 h 491"/>
                <a:gd name="T72" fmla="+- 0 6466 5627"/>
                <a:gd name="T73" fmla="*/ T72 w 984"/>
                <a:gd name="T74" fmla="+- 0 1745 1327"/>
                <a:gd name="T75" fmla="*/ 1745 h 491"/>
                <a:gd name="T76" fmla="+- 0 6526 5627"/>
                <a:gd name="T77" fmla="*/ T76 w 984"/>
                <a:gd name="T78" fmla="+- 0 1709 1327"/>
                <a:gd name="T79" fmla="*/ 1709 h 491"/>
                <a:gd name="T80" fmla="+- 0 6572 5627"/>
                <a:gd name="T81" fmla="*/ T80 w 984"/>
                <a:gd name="T82" fmla="+- 0 1667 1327"/>
                <a:gd name="T83" fmla="*/ 1667 h 491"/>
                <a:gd name="T84" fmla="+- 0 6611 5627"/>
                <a:gd name="T85" fmla="*/ T84 w 984"/>
                <a:gd name="T86" fmla="+- 0 1570 1327"/>
                <a:gd name="T87" fmla="*/ 1570 h 491"/>
                <a:gd name="T88" fmla="+- 0 6601 5627"/>
                <a:gd name="T89" fmla="*/ T88 w 984"/>
                <a:gd name="T90" fmla="+- 0 1521 1327"/>
                <a:gd name="T91" fmla="*/ 1521 h 491"/>
                <a:gd name="T92" fmla="+- 0 6526 5627"/>
                <a:gd name="T93" fmla="*/ T92 w 984"/>
                <a:gd name="T94" fmla="+- 0 1434 1327"/>
                <a:gd name="T95" fmla="*/ 1434 h 491"/>
                <a:gd name="T96" fmla="+- 0 6466 5627"/>
                <a:gd name="T97" fmla="*/ T96 w 984"/>
                <a:gd name="T98" fmla="+- 0 1398 1327"/>
                <a:gd name="T99" fmla="*/ 1398 h 491"/>
                <a:gd name="T100" fmla="+- 0 6393 5627"/>
                <a:gd name="T101" fmla="*/ T100 w 984"/>
                <a:gd name="T102" fmla="+- 0 1368 1327"/>
                <a:gd name="T103" fmla="*/ 1368 h 491"/>
                <a:gd name="T104" fmla="+- 0 6310 5627"/>
                <a:gd name="T105" fmla="*/ T104 w 984"/>
                <a:gd name="T106" fmla="+- 0 1346 1327"/>
                <a:gd name="T107" fmla="*/ 1346 h 491"/>
                <a:gd name="T108" fmla="+- 0 6218 5627"/>
                <a:gd name="T109" fmla="*/ T108 w 984"/>
                <a:gd name="T110" fmla="+- 0 1332 1327"/>
                <a:gd name="T111" fmla="*/ 1332 h 491"/>
                <a:gd name="T112" fmla="+- 0 6119 5627"/>
                <a:gd name="T113" fmla="*/ T112 w 984"/>
                <a:gd name="T114" fmla="+- 0 1327 1327"/>
                <a:gd name="T115" fmla="*/ 1327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2" y="0"/>
                  </a:moveTo>
                  <a:lnTo>
                    <a:pt x="394" y="5"/>
                  </a:lnTo>
                  <a:lnTo>
                    <a:pt x="302" y="19"/>
                  </a:lnTo>
                  <a:lnTo>
                    <a:pt x="218" y="41"/>
                  </a:lnTo>
                  <a:lnTo>
                    <a:pt x="145" y="71"/>
                  </a:lnTo>
                  <a:lnTo>
                    <a:pt x="85" y="107"/>
                  </a:lnTo>
                  <a:lnTo>
                    <a:pt x="39" y="149"/>
                  </a:lnTo>
                  <a:lnTo>
                    <a:pt x="0" y="243"/>
                  </a:lnTo>
                  <a:lnTo>
                    <a:pt x="10" y="293"/>
                  </a:lnTo>
                  <a:lnTo>
                    <a:pt x="85" y="382"/>
                  </a:lnTo>
                  <a:lnTo>
                    <a:pt x="145" y="418"/>
                  </a:lnTo>
                  <a:lnTo>
                    <a:pt x="218" y="448"/>
                  </a:lnTo>
                  <a:lnTo>
                    <a:pt x="302" y="471"/>
                  </a:lnTo>
                  <a:lnTo>
                    <a:pt x="394" y="485"/>
                  </a:lnTo>
                  <a:lnTo>
                    <a:pt x="492" y="490"/>
                  </a:lnTo>
                  <a:lnTo>
                    <a:pt x="591" y="485"/>
                  </a:lnTo>
                  <a:lnTo>
                    <a:pt x="683" y="471"/>
                  </a:lnTo>
                  <a:lnTo>
                    <a:pt x="766" y="448"/>
                  </a:lnTo>
                  <a:lnTo>
                    <a:pt x="839" y="418"/>
                  </a:lnTo>
                  <a:lnTo>
                    <a:pt x="899" y="382"/>
                  </a:lnTo>
                  <a:lnTo>
                    <a:pt x="945" y="340"/>
                  </a:lnTo>
                  <a:lnTo>
                    <a:pt x="984" y="243"/>
                  </a:lnTo>
                  <a:lnTo>
                    <a:pt x="974" y="194"/>
                  </a:lnTo>
                  <a:lnTo>
                    <a:pt x="899" y="107"/>
                  </a:lnTo>
                  <a:lnTo>
                    <a:pt x="839" y="71"/>
                  </a:lnTo>
                  <a:lnTo>
                    <a:pt x="766" y="41"/>
                  </a:lnTo>
                  <a:lnTo>
                    <a:pt x="683" y="19"/>
                  </a:lnTo>
                  <a:lnTo>
                    <a:pt x="591" y="5"/>
                  </a:lnTo>
                  <a:lnTo>
                    <a:pt x="49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8" name="Freeform 144">
              <a:extLst>
                <a:ext uri="{FF2B5EF4-FFF2-40B4-BE49-F238E27FC236}">
                  <a16:creationId xmlns:a16="http://schemas.microsoft.com/office/drawing/2014/main" id="{A3FC8073-BF39-4F32-B9F7-98291AB223B0}"/>
                </a:ext>
              </a:extLst>
            </p:cNvPr>
            <p:cNvSpPr>
              <a:spLocks/>
            </p:cNvSpPr>
            <p:nvPr/>
          </p:nvSpPr>
          <p:spPr bwMode="auto">
            <a:xfrm>
              <a:off x="5627" y="1326"/>
              <a:ext cx="984" cy="491"/>
            </a:xfrm>
            <a:custGeom>
              <a:avLst/>
              <a:gdLst>
                <a:gd name="T0" fmla="+- 0 6310 5627"/>
                <a:gd name="T1" fmla="*/ T0 w 984"/>
                <a:gd name="T2" fmla="+- 0 1798 1327"/>
                <a:gd name="T3" fmla="*/ 1798 h 491"/>
                <a:gd name="T4" fmla="+- 0 6393 5627"/>
                <a:gd name="T5" fmla="*/ T4 w 984"/>
                <a:gd name="T6" fmla="+- 0 1775 1327"/>
                <a:gd name="T7" fmla="*/ 1775 h 491"/>
                <a:gd name="T8" fmla="+- 0 6466 5627"/>
                <a:gd name="T9" fmla="*/ T8 w 984"/>
                <a:gd name="T10" fmla="+- 0 1745 1327"/>
                <a:gd name="T11" fmla="*/ 1745 h 491"/>
                <a:gd name="T12" fmla="+- 0 6526 5627"/>
                <a:gd name="T13" fmla="*/ T12 w 984"/>
                <a:gd name="T14" fmla="+- 0 1709 1327"/>
                <a:gd name="T15" fmla="*/ 1709 h 491"/>
                <a:gd name="T16" fmla="+- 0 6572 5627"/>
                <a:gd name="T17" fmla="*/ T16 w 984"/>
                <a:gd name="T18" fmla="+- 0 1667 1327"/>
                <a:gd name="T19" fmla="*/ 1667 h 491"/>
                <a:gd name="T20" fmla="+- 0 6611 5627"/>
                <a:gd name="T21" fmla="*/ T20 w 984"/>
                <a:gd name="T22" fmla="+- 0 1570 1327"/>
                <a:gd name="T23" fmla="*/ 1570 h 491"/>
                <a:gd name="T24" fmla="+- 0 6601 5627"/>
                <a:gd name="T25" fmla="*/ T24 w 984"/>
                <a:gd name="T26" fmla="+- 0 1521 1327"/>
                <a:gd name="T27" fmla="*/ 1521 h 491"/>
                <a:gd name="T28" fmla="+- 0 6526 5627"/>
                <a:gd name="T29" fmla="*/ T28 w 984"/>
                <a:gd name="T30" fmla="+- 0 1434 1327"/>
                <a:gd name="T31" fmla="*/ 1434 h 491"/>
                <a:gd name="T32" fmla="+- 0 6466 5627"/>
                <a:gd name="T33" fmla="*/ T32 w 984"/>
                <a:gd name="T34" fmla="+- 0 1398 1327"/>
                <a:gd name="T35" fmla="*/ 1398 h 491"/>
                <a:gd name="T36" fmla="+- 0 6393 5627"/>
                <a:gd name="T37" fmla="*/ T36 w 984"/>
                <a:gd name="T38" fmla="+- 0 1368 1327"/>
                <a:gd name="T39" fmla="*/ 1368 h 491"/>
                <a:gd name="T40" fmla="+- 0 6310 5627"/>
                <a:gd name="T41" fmla="*/ T40 w 984"/>
                <a:gd name="T42" fmla="+- 0 1346 1327"/>
                <a:gd name="T43" fmla="*/ 1346 h 491"/>
                <a:gd name="T44" fmla="+- 0 6218 5627"/>
                <a:gd name="T45" fmla="*/ T44 w 984"/>
                <a:gd name="T46" fmla="+- 0 1332 1327"/>
                <a:gd name="T47" fmla="*/ 1332 h 491"/>
                <a:gd name="T48" fmla="+- 0 6119 5627"/>
                <a:gd name="T49" fmla="*/ T48 w 984"/>
                <a:gd name="T50" fmla="+- 0 1327 1327"/>
                <a:gd name="T51" fmla="*/ 1327 h 491"/>
                <a:gd name="T52" fmla="+- 0 6021 5627"/>
                <a:gd name="T53" fmla="*/ T52 w 984"/>
                <a:gd name="T54" fmla="+- 0 1332 1327"/>
                <a:gd name="T55" fmla="*/ 1332 h 491"/>
                <a:gd name="T56" fmla="+- 0 5929 5627"/>
                <a:gd name="T57" fmla="*/ T56 w 984"/>
                <a:gd name="T58" fmla="+- 0 1346 1327"/>
                <a:gd name="T59" fmla="*/ 1346 h 491"/>
                <a:gd name="T60" fmla="+- 0 5845 5627"/>
                <a:gd name="T61" fmla="*/ T60 w 984"/>
                <a:gd name="T62" fmla="+- 0 1368 1327"/>
                <a:gd name="T63" fmla="*/ 1368 h 491"/>
                <a:gd name="T64" fmla="+- 0 5772 5627"/>
                <a:gd name="T65" fmla="*/ T64 w 984"/>
                <a:gd name="T66" fmla="+- 0 1398 1327"/>
                <a:gd name="T67" fmla="*/ 1398 h 491"/>
                <a:gd name="T68" fmla="+- 0 5712 5627"/>
                <a:gd name="T69" fmla="*/ T68 w 984"/>
                <a:gd name="T70" fmla="+- 0 1434 1327"/>
                <a:gd name="T71" fmla="*/ 1434 h 491"/>
                <a:gd name="T72" fmla="+- 0 5666 5627"/>
                <a:gd name="T73" fmla="*/ T72 w 984"/>
                <a:gd name="T74" fmla="+- 0 1476 1327"/>
                <a:gd name="T75" fmla="*/ 1476 h 491"/>
                <a:gd name="T76" fmla="+- 0 5627 5627"/>
                <a:gd name="T77" fmla="*/ T76 w 984"/>
                <a:gd name="T78" fmla="+- 0 1570 1327"/>
                <a:gd name="T79" fmla="*/ 1570 h 491"/>
                <a:gd name="T80" fmla="+- 0 5637 5627"/>
                <a:gd name="T81" fmla="*/ T80 w 984"/>
                <a:gd name="T82" fmla="+- 0 1620 1327"/>
                <a:gd name="T83" fmla="*/ 1620 h 491"/>
                <a:gd name="T84" fmla="+- 0 5712 5627"/>
                <a:gd name="T85" fmla="*/ T84 w 984"/>
                <a:gd name="T86" fmla="+- 0 1709 1327"/>
                <a:gd name="T87" fmla="*/ 1709 h 491"/>
                <a:gd name="T88" fmla="+- 0 5772 5627"/>
                <a:gd name="T89" fmla="*/ T88 w 984"/>
                <a:gd name="T90" fmla="+- 0 1745 1327"/>
                <a:gd name="T91" fmla="*/ 1745 h 491"/>
                <a:gd name="T92" fmla="+- 0 5845 5627"/>
                <a:gd name="T93" fmla="*/ T92 w 984"/>
                <a:gd name="T94" fmla="+- 0 1775 1327"/>
                <a:gd name="T95" fmla="*/ 1775 h 491"/>
                <a:gd name="T96" fmla="+- 0 5929 5627"/>
                <a:gd name="T97" fmla="*/ T96 w 984"/>
                <a:gd name="T98" fmla="+- 0 1798 1327"/>
                <a:gd name="T99" fmla="*/ 1798 h 491"/>
                <a:gd name="T100" fmla="+- 0 6021 5627"/>
                <a:gd name="T101" fmla="*/ T100 w 984"/>
                <a:gd name="T102" fmla="+- 0 1812 1327"/>
                <a:gd name="T103" fmla="*/ 1812 h 491"/>
                <a:gd name="T104" fmla="+- 0 6119 5627"/>
                <a:gd name="T105" fmla="*/ T104 w 984"/>
                <a:gd name="T106" fmla="+- 0 1817 1327"/>
                <a:gd name="T107" fmla="*/ 1817 h 491"/>
                <a:gd name="T108" fmla="+- 0 6218 5627"/>
                <a:gd name="T109" fmla="*/ T108 w 984"/>
                <a:gd name="T110" fmla="+- 0 1812 1327"/>
                <a:gd name="T111" fmla="*/ 1812 h 491"/>
                <a:gd name="T112" fmla="+- 0 6310 5627"/>
                <a:gd name="T113" fmla="*/ T112 w 984"/>
                <a:gd name="T114" fmla="+- 0 1798 1327"/>
                <a:gd name="T115" fmla="*/ 1798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683" y="471"/>
                  </a:moveTo>
                  <a:lnTo>
                    <a:pt x="766" y="448"/>
                  </a:lnTo>
                  <a:lnTo>
                    <a:pt x="839" y="418"/>
                  </a:lnTo>
                  <a:lnTo>
                    <a:pt x="899" y="382"/>
                  </a:lnTo>
                  <a:lnTo>
                    <a:pt x="945" y="340"/>
                  </a:lnTo>
                  <a:lnTo>
                    <a:pt x="984" y="243"/>
                  </a:lnTo>
                  <a:lnTo>
                    <a:pt x="974" y="194"/>
                  </a:lnTo>
                  <a:lnTo>
                    <a:pt x="899" y="107"/>
                  </a:lnTo>
                  <a:lnTo>
                    <a:pt x="839" y="71"/>
                  </a:lnTo>
                  <a:lnTo>
                    <a:pt x="766" y="41"/>
                  </a:lnTo>
                  <a:lnTo>
                    <a:pt x="683" y="19"/>
                  </a:lnTo>
                  <a:lnTo>
                    <a:pt x="591" y="5"/>
                  </a:lnTo>
                  <a:lnTo>
                    <a:pt x="492" y="0"/>
                  </a:lnTo>
                  <a:lnTo>
                    <a:pt x="394" y="5"/>
                  </a:lnTo>
                  <a:lnTo>
                    <a:pt x="302" y="19"/>
                  </a:lnTo>
                  <a:lnTo>
                    <a:pt x="218" y="41"/>
                  </a:lnTo>
                  <a:lnTo>
                    <a:pt x="145" y="71"/>
                  </a:lnTo>
                  <a:lnTo>
                    <a:pt x="85" y="107"/>
                  </a:lnTo>
                  <a:lnTo>
                    <a:pt x="39" y="149"/>
                  </a:lnTo>
                  <a:lnTo>
                    <a:pt x="0" y="243"/>
                  </a:lnTo>
                  <a:lnTo>
                    <a:pt x="10" y="293"/>
                  </a:lnTo>
                  <a:lnTo>
                    <a:pt x="85" y="382"/>
                  </a:lnTo>
                  <a:lnTo>
                    <a:pt x="145" y="418"/>
                  </a:lnTo>
                  <a:lnTo>
                    <a:pt x="218" y="448"/>
                  </a:lnTo>
                  <a:lnTo>
                    <a:pt x="302" y="471"/>
                  </a:lnTo>
                  <a:lnTo>
                    <a:pt x="394" y="485"/>
                  </a:lnTo>
                  <a:lnTo>
                    <a:pt x="492" y="490"/>
                  </a:lnTo>
                  <a:lnTo>
                    <a:pt x="591" y="485"/>
                  </a:lnTo>
                  <a:lnTo>
                    <a:pt x="683" y="471"/>
                  </a:lnTo>
                </a:path>
              </a:pathLst>
            </a:custGeom>
            <a:noFill/>
            <a:ln w="540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19" name="Line 145">
              <a:extLst>
                <a:ext uri="{FF2B5EF4-FFF2-40B4-BE49-F238E27FC236}">
                  <a16:creationId xmlns:a16="http://schemas.microsoft.com/office/drawing/2014/main" id="{D86D0570-AA72-4285-96CC-CA7BE9FA7D0C}"/>
                </a:ext>
              </a:extLst>
            </p:cNvPr>
            <p:cNvCxnSpPr>
              <a:cxnSpLocks noChangeShapeType="1"/>
            </p:cNvCxnSpPr>
            <p:nvPr/>
          </p:nvCxnSpPr>
          <p:spPr bwMode="auto">
            <a:xfrm>
              <a:off x="8328" y="1059"/>
              <a:ext cx="0" cy="382"/>
            </a:xfrm>
            <a:prstGeom prst="line">
              <a:avLst/>
            </a:prstGeom>
            <a:noFill/>
            <a:ln w="1527">
              <a:solidFill>
                <a:srgbClr val="990033"/>
              </a:solidFill>
              <a:prstDash val="sysDot"/>
              <a:round/>
              <a:headEnd/>
              <a:tailEnd/>
            </a:ln>
            <a:extLst>
              <a:ext uri="{909E8E84-426E-40DD-AFC4-6F175D3DCCD1}">
                <a14:hiddenFill xmlns:a14="http://schemas.microsoft.com/office/drawing/2010/main">
                  <a:noFill/>
                </a14:hiddenFill>
              </a:ext>
            </a:extLst>
          </p:spPr>
        </p:cxnSp>
        <p:sp>
          <p:nvSpPr>
            <p:cNvPr id="20" name="AutoShape 146">
              <a:extLst>
                <a:ext uri="{FF2B5EF4-FFF2-40B4-BE49-F238E27FC236}">
                  <a16:creationId xmlns:a16="http://schemas.microsoft.com/office/drawing/2014/main" id="{DA9ABFBF-D815-4D7F-B1A7-ACEC02162F87}"/>
                </a:ext>
              </a:extLst>
            </p:cNvPr>
            <p:cNvSpPr>
              <a:spLocks/>
            </p:cNvSpPr>
            <p:nvPr/>
          </p:nvSpPr>
          <p:spPr bwMode="auto">
            <a:xfrm>
              <a:off x="6618" y="1351"/>
              <a:ext cx="169" cy="128"/>
            </a:xfrm>
            <a:custGeom>
              <a:avLst/>
              <a:gdLst>
                <a:gd name="T0" fmla="+- 0 6619 6619"/>
                <a:gd name="T1" fmla="*/ T0 w 169"/>
                <a:gd name="T2" fmla="+- 0 1448 1352"/>
                <a:gd name="T3" fmla="*/ 1448 h 128"/>
                <a:gd name="T4" fmla="+- 0 6788 6619"/>
                <a:gd name="T5" fmla="*/ T4 w 169"/>
                <a:gd name="T6" fmla="+- 0 1479 1352"/>
                <a:gd name="T7" fmla="*/ 1479 h 128"/>
                <a:gd name="T8" fmla="+- 0 6619 6619"/>
                <a:gd name="T9" fmla="*/ T8 w 169"/>
                <a:gd name="T10" fmla="+- 0 1448 1352"/>
                <a:gd name="T11" fmla="*/ 1448 h 128"/>
                <a:gd name="T12" fmla="+- 0 6760 6619"/>
                <a:gd name="T13" fmla="*/ T12 w 169"/>
                <a:gd name="T14" fmla="+- 0 1352 1352"/>
                <a:gd name="T15" fmla="*/ 1352 h 128"/>
              </a:gdLst>
              <a:ahLst/>
              <a:cxnLst>
                <a:cxn ang="0">
                  <a:pos x="T1" y="T3"/>
                </a:cxn>
                <a:cxn ang="0">
                  <a:pos x="T5" y="T7"/>
                </a:cxn>
                <a:cxn ang="0">
                  <a:pos x="T9" y="T11"/>
                </a:cxn>
                <a:cxn ang="0">
                  <a:pos x="T13" y="T15"/>
                </a:cxn>
              </a:cxnLst>
              <a:rect l="0" t="0" r="r" b="b"/>
              <a:pathLst>
                <a:path w="169" h="128">
                  <a:moveTo>
                    <a:pt x="0" y="96"/>
                  </a:moveTo>
                  <a:lnTo>
                    <a:pt x="169" y="127"/>
                  </a:lnTo>
                  <a:moveTo>
                    <a:pt x="0" y="96"/>
                  </a:moveTo>
                  <a:lnTo>
                    <a:pt x="141" y="0"/>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21" name="Line 147">
              <a:extLst>
                <a:ext uri="{FF2B5EF4-FFF2-40B4-BE49-F238E27FC236}">
                  <a16:creationId xmlns:a16="http://schemas.microsoft.com/office/drawing/2014/main" id="{29BB30BE-55DD-4006-BFB7-528A5D6E0059}"/>
                </a:ext>
              </a:extLst>
            </p:cNvPr>
            <p:cNvCxnSpPr>
              <a:cxnSpLocks noChangeShapeType="1"/>
            </p:cNvCxnSpPr>
            <p:nvPr/>
          </p:nvCxnSpPr>
          <p:spPr bwMode="auto">
            <a:xfrm flipV="1">
              <a:off x="3901" y="1757"/>
              <a:ext cx="1662" cy="429"/>
            </a:xfrm>
            <a:prstGeom prst="line">
              <a:avLst/>
            </a:prstGeom>
            <a:noFill/>
            <a:ln w="1529">
              <a:solidFill>
                <a:srgbClr val="990033"/>
              </a:solidFill>
              <a:prstDash val="sysDot"/>
              <a:round/>
              <a:headEnd/>
              <a:tailEnd/>
            </a:ln>
            <a:extLst>
              <a:ext uri="{909E8E84-426E-40DD-AFC4-6F175D3DCCD1}">
                <a14:hiddenFill xmlns:a14="http://schemas.microsoft.com/office/drawing/2010/main">
                  <a:noFill/>
                </a14:hiddenFill>
              </a:ext>
            </a:extLst>
          </p:spPr>
        </p:cxnSp>
        <p:cxnSp>
          <p:nvCxnSpPr>
            <p:cNvPr id="22" name="Line 148">
              <a:extLst>
                <a:ext uri="{FF2B5EF4-FFF2-40B4-BE49-F238E27FC236}">
                  <a16:creationId xmlns:a16="http://schemas.microsoft.com/office/drawing/2014/main" id="{1590040F-8CA0-43DB-BDEE-3E46299AE2F3}"/>
                </a:ext>
              </a:extLst>
            </p:cNvPr>
            <p:cNvCxnSpPr>
              <a:cxnSpLocks noChangeShapeType="1"/>
            </p:cNvCxnSpPr>
            <p:nvPr/>
          </p:nvCxnSpPr>
          <p:spPr bwMode="auto">
            <a:xfrm>
              <a:off x="5626" y="1702"/>
              <a:ext cx="0" cy="101"/>
            </a:xfrm>
            <a:prstGeom prst="line">
              <a:avLst/>
            </a:prstGeom>
            <a:noFill/>
            <a:ln w="2988">
              <a:solidFill>
                <a:srgbClr val="990033"/>
              </a:solidFill>
              <a:prstDash val="solid"/>
              <a:round/>
              <a:headEnd/>
              <a:tailEnd/>
            </a:ln>
            <a:extLst>
              <a:ext uri="{909E8E84-426E-40DD-AFC4-6F175D3DCCD1}">
                <a14:hiddenFill xmlns:a14="http://schemas.microsoft.com/office/drawing/2010/main">
                  <a:noFill/>
                </a14:hiddenFill>
              </a:ext>
            </a:extLst>
          </p:spPr>
        </p:cxnSp>
        <p:cxnSp>
          <p:nvCxnSpPr>
            <p:cNvPr id="23" name="Line 149">
              <a:extLst>
                <a:ext uri="{FF2B5EF4-FFF2-40B4-BE49-F238E27FC236}">
                  <a16:creationId xmlns:a16="http://schemas.microsoft.com/office/drawing/2014/main" id="{871177A3-4D8D-4A37-813B-0F327F80B9E5}"/>
                </a:ext>
              </a:extLst>
            </p:cNvPr>
            <p:cNvCxnSpPr>
              <a:cxnSpLocks noChangeShapeType="1"/>
            </p:cNvCxnSpPr>
            <p:nvPr/>
          </p:nvCxnSpPr>
          <p:spPr bwMode="auto">
            <a:xfrm>
              <a:off x="5451" y="1694"/>
              <a:ext cx="177" cy="0"/>
            </a:xfrm>
            <a:prstGeom prst="line">
              <a:avLst/>
            </a:prstGeom>
            <a:noFill/>
            <a:ln w="13943">
              <a:solidFill>
                <a:srgbClr val="990033"/>
              </a:solidFill>
              <a:prstDash val="solid"/>
              <a:round/>
              <a:headEnd/>
              <a:tailEnd/>
            </a:ln>
            <a:extLst>
              <a:ext uri="{909E8E84-426E-40DD-AFC4-6F175D3DCCD1}">
                <a14:hiddenFill xmlns:a14="http://schemas.microsoft.com/office/drawing/2010/main">
                  <a:noFill/>
                </a14:hiddenFill>
              </a:ext>
            </a:extLst>
          </p:spPr>
        </p:cxnSp>
        <p:sp>
          <p:nvSpPr>
            <p:cNvPr id="24" name="Freeform 150">
              <a:extLst>
                <a:ext uri="{FF2B5EF4-FFF2-40B4-BE49-F238E27FC236}">
                  <a16:creationId xmlns:a16="http://schemas.microsoft.com/office/drawing/2014/main" id="{7C831516-F5EF-4C6A-A937-904CA4EE4D06}"/>
                </a:ext>
              </a:extLst>
            </p:cNvPr>
            <p:cNvSpPr>
              <a:spLocks/>
            </p:cNvSpPr>
            <p:nvPr/>
          </p:nvSpPr>
          <p:spPr bwMode="auto">
            <a:xfrm>
              <a:off x="6501" y="2658"/>
              <a:ext cx="984" cy="491"/>
            </a:xfrm>
            <a:custGeom>
              <a:avLst/>
              <a:gdLst>
                <a:gd name="T0" fmla="+- 0 6994 6502"/>
                <a:gd name="T1" fmla="*/ T0 w 984"/>
                <a:gd name="T2" fmla="+- 0 2659 2659"/>
                <a:gd name="T3" fmla="*/ 2659 h 491"/>
                <a:gd name="T4" fmla="+- 0 6895 6502"/>
                <a:gd name="T5" fmla="*/ T4 w 984"/>
                <a:gd name="T6" fmla="+- 0 2664 2659"/>
                <a:gd name="T7" fmla="*/ 2664 h 491"/>
                <a:gd name="T8" fmla="+- 0 6803 6502"/>
                <a:gd name="T9" fmla="*/ T8 w 984"/>
                <a:gd name="T10" fmla="+- 0 2678 2659"/>
                <a:gd name="T11" fmla="*/ 2678 h 491"/>
                <a:gd name="T12" fmla="+- 0 6719 6502"/>
                <a:gd name="T13" fmla="*/ T12 w 984"/>
                <a:gd name="T14" fmla="+- 0 2701 2659"/>
                <a:gd name="T15" fmla="*/ 2701 h 491"/>
                <a:gd name="T16" fmla="+- 0 6647 6502"/>
                <a:gd name="T17" fmla="*/ T16 w 984"/>
                <a:gd name="T18" fmla="+- 0 2730 2659"/>
                <a:gd name="T19" fmla="*/ 2730 h 491"/>
                <a:gd name="T20" fmla="+- 0 6586 6502"/>
                <a:gd name="T21" fmla="*/ T20 w 984"/>
                <a:gd name="T22" fmla="+- 0 2766 2659"/>
                <a:gd name="T23" fmla="*/ 2766 h 491"/>
                <a:gd name="T24" fmla="+- 0 6541 6502"/>
                <a:gd name="T25" fmla="*/ T24 w 984"/>
                <a:gd name="T26" fmla="+- 0 2807 2659"/>
                <a:gd name="T27" fmla="*/ 2807 h 491"/>
                <a:gd name="T28" fmla="+- 0 6502 6502"/>
                <a:gd name="T29" fmla="*/ T28 w 984"/>
                <a:gd name="T30" fmla="+- 0 2901 2659"/>
                <a:gd name="T31" fmla="*/ 2901 h 491"/>
                <a:gd name="T32" fmla="+- 0 6512 6502"/>
                <a:gd name="T33" fmla="*/ T32 w 984"/>
                <a:gd name="T34" fmla="+- 0 2952 2659"/>
                <a:gd name="T35" fmla="*/ 2952 h 491"/>
                <a:gd name="T36" fmla="+- 0 6586 6502"/>
                <a:gd name="T37" fmla="*/ T36 w 984"/>
                <a:gd name="T38" fmla="+- 0 3041 2659"/>
                <a:gd name="T39" fmla="*/ 3041 h 491"/>
                <a:gd name="T40" fmla="+- 0 6647 6502"/>
                <a:gd name="T41" fmla="*/ T40 w 984"/>
                <a:gd name="T42" fmla="+- 0 3077 2659"/>
                <a:gd name="T43" fmla="*/ 3077 h 491"/>
                <a:gd name="T44" fmla="+- 0 6719 6502"/>
                <a:gd name="T45" fmla="*/ T44 w 984"/>
                <a:gd name="T46" fmla="+- 0 3107 2659"/>
                <a:gd name="T47" fmla="*/ 3107 h 491"/>
                <a:gd name="T48" fmla="+- 0 6803 6502"/>
                <a:gd name="T49" fmla="*/ T48 w 984"/>
                <a:gd name="T50" fmla="+- 0 3130 2659"/>
                <a:gd name="T51" fmla="*/ 3130 h 491"/>
                <a:gd name="T52" fmla="+- 0 6895 6502"/>
                <a:gd name="T53" fmla="*/ T52 w 984"/>
                <a:gd name="T54" fmla="+- 0 3144 2659"/>
                <a:gd name="T55" fmla="*/ 3144 h 491"/>
                <a:gd name="T56" fmla="+- 0 6994 6502"/>
                <a:gd name="T57" fmla="*/ T56 w 984"/>
                <a:gd name="T58" fmla="+- 0 3149 2659"/>
                <a:gd name="T59" fmla="*/ 3149 h 491"/>
                <a:gd name="T60" fmla="+- 0 7092 6502"/>
                <a:gd name="T61" fmla="*/ T60 w 984"/>
                <a:gd name="T62" fmla="+- 0 3144 2659"/>
                <a:gd name="T63" fmla="*/ 3144 h 491"/>
                <a:gd name="T64" fmla="+- 0 7184 6502"/>
                <a:gd name="T65" fmla="*/ T64 w 984"/>
                <a:gd name="T66" fmla="+- 0 3130 2659"/>
                <a:gd name="T67" fmla="*/ 3130 h 491"/>
                <a:gd name="T68" fmla="+- 0 7267 6502"/>
                <a:gd name="T69" fmla="*/ T68 w 984"/>
                <a:gd name="T70" fmla="+- 0 3107 2659"/>
                <a:gd name="T71" fmla="*/ 3107 h 491"/>
                <a:gd name="T72" fmla="+- 0 7340 6502"/>
                <a:gd name="T73" fmla="*/ T72 w 984"/>
                <a:gd name="T74" fmla="+- 0 3077 2659"/>
                <a:gd name="T75" fmla="*/ 3077 h 491"/>
                <a:gd name="T76" fmla="+- 0 7401 6502"/>
                <a:gd name="T77" fmla="*/ T76 w 984"/>
                <a:gd name="T78" fmla="+- 0 3041 2659"/>
                <a:gd name="T79" fmla="*/ 3041 h 491"/>
                <a:gd name="T80" fmla="+- 0 7446 6502"/>
                <a:gd name="T81" fmla="*/ T80 w 984"/>
                <a:gd name="T82" fmla="+- 0 2998 2659"/>
                <a:gd name="T83" fmla="*/ 2998 h 491"/>
                <a:gd name="T84" fmla="+- 0 7485 6502"/>
                <a:gd name="T85" fmla="*/ T84 w 984"/>
                <a:gd name="T86" fmla="+- 0 2901 2659"/>
                <a:gd name="T87" fmla="*/ 2901 h 491"/>
                <a:gd name="T88" fmla="+- 0 7475 6502"/>
                <a:gd name="T89" fmla="*/ T88 w 984"/>
                <a:gd name="T90" fmla="+- 0 2853 2659"/>
                <a:gd name="T91" fmla="*/ 2853 h 491"/>
                <a:gd name="T92" fmla="+- 0 7401 6502"/>
                <a:gd name="T93" fmla="*/ T92 w 984"/>
                <a:gd name="T94" fmla="+- 0 2766 2659"/>
                <a:gd name="T95" fmla="*/ 2766 h 491"/>
                <a:gd name="T96" fmla="+- 0 7340 6502"/>
                <a:gd name="T97" fmla="*/ T96 w 984"/>
                <a:gd name="T98" fmla="+- 0 2730 2659"/>
                <a:gd name="T99" fmla="*/ 2730 h 491"/>
                <a:gd name="T100" fmla="+- 0 7267 6502"/>
                <a:gd name="T101" fmla="*/ T100 w 984"/>
                <a:gd name="T102" fmla="+- 0 2701 2659"/>
                <a:gd name="T103" fmla="*/ 2701 h 491"/>
                <a:gd name="T104" fmla="+- 0 7184 6502"/>
                <a:gd name="T105" fmla="*/ T104 w 984"/>
                <a:gd name="T106" fmla="+- 0 2678 2659"/>
                <a:gd name="T107" fmla="*/ 2678 h 491"/>
                <a:gd name="T108" fmla="+- 0 7092 6502"/>
                <a:gd name="T109" fmla="*/ T108 w 984"/>
                <a:gd name="T110" fmla="+- 0 2664 2659"/>
                <a:gd name="T111" fmla="*/ 2664 h 491"/>
                <a:gd name="T112" fmla="+- 0 6994 6502"/>
                <a:gd name="T113" fmla="*/ T112 w 984"/>
                <a:gd name="T114" fmla="+- 0 2659 2659"/>
                <a:gd name="T115" fmla="*/ 2659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2" y="0"/>
                  </a:moveTo>
                  <a:lnTo>
                    <a:pt x="393" y="5"/>
                  </a:lnTo>
                  <a:lnTo>
                    <a:pt x="301" y="19"/>
                  </a:lnTo>
                  <a:lnTo>
                    <a:pt x="217" y="42"/>
                  </a:lnTo>
                  <a:lnTo>
                    <a:pt x="145" y="71"/>
                  </a:lnTo>
                  <a:lnTo>
                    <a:pt x="84" y="107"/>
                  </a:lnTo>
                  <a:lnTo>
                    <a:pt x="39" y="148"/>
                  </a:lnTo>
                  <a:lnTo>
                    <a:pt x="0" y="242"/>
                  </a:lnTo>
                  <a:lnTo>
                    <a:pt x="10" y="293"/>
                  </a:lnTo>
                  <a:lnTo>
                    <a:pt x="84" y="382"/>
                  </a:lnTo>
                  <a:lnTo>
                    <a:pt x="145" y="418"/>
                  </a:lnTo>
                  <a:lnTo>
                    <a:pt x="217" y="448"/>
                  </a:lnTo>
                  <a:lnTo>
                    <a:pt x="301" y="471"/>
                  </a:lnTo>
                  <a:lnTo>
                    <a:pt x="393" y="485"/>
                  </a:lnTo>
                  <a:lnTo>
                    <a:pt x="492" y="490"/>
                  </a:lnTo>
                  <a:lnTo>
                    <a:pt x="590" y="485"/>
                  </a:lnTo>
                  <a:lnTo>
                    <a:pt x="682" y="471"/>
                  </a:lnTo>
                  <a:lnTo>
                    <a:pt x="765" y="448"/>
                  </a:lnTo>
                  <a:lnTo>
                    <a:pt x="838" y="418"/>
                  </a:lnTo>
                  <a:lnTo>
                    <a:pt x="899" y="382"/>
                  </a:lnTo>
                  <a:lnTo>
                    <a:pt x="944" y="339"/>
                  </a:lnTo>
                  <a:lnTo>
                    <a:pt x="983" y="242"/>
                  </a:lnTo>
                  <a:lnTo>
                    <a:pt x="973" y="194"/>
                  </a:lnTo>
                  <a:lnTo>
                    <a:pt x="899" y="107"/>
                  </a:lnTo>
                  <a:lnTo>
                    <a:pt x="838" y="71"/>
                  </a:lnTo>
                  <a:lnTo>
                    <a:pt x="765" y="42"/>
                  </a:lnTo>
                  <a:lnTo>
                    <a:pt x="682" y="19"/>
                  </a:lnTo>
                  <a:lnTo>
                    <a:pt x="590" y="5"/>
                  </a:lnTo>
                  <a:lnTo>
                    <a:pt x="49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5" name="Freeform 151">
              <a:extLst>
                <a:ext uri="{FF2B5EF4-FFF2-40B4-BE49-F238E27FC236}">
                  <a16:creationId xmlns:a16="http://schemas.microsoft.com/office/drawing/2014/main" id="{3AD01A3B-907F-445C-97A6-414326DA2809}"/>
                </a:ext>
              </a:extLst>
            </p:cNvPr>
            <p:cNvSpPr>
              <a:spLocks/>
            </p:cNvSpPr>
            <p:nvPr/>
          </p:nvSpPr>
          <p:spPr bwMode="auto">
            <a:xfrm>
              <a:off x="6501" y="2658"/>
              <a:ext cx="984" cy="491"/>
            </a:xfrm>
            <a:custGeom>
              <a:avLst/>
              <a:gdLst>
                <a:gd name="T0" fmla="+- 0 7092 6502"/>
                <a:gd name="T1" fmla="*/ T0 w 984"/>
                <a:gd name="T2" fmla="+- 0 3144 2659"/>
                <a:gd name="T3" fmla="*/ 3144 h 491"/>
                <a:gd name="T4" fmla="+- 0 7184 6502"/>
                <a:gd name="T5" fmla="*/ T4 w 984"/>
                <a:gd name="T6" fmla="+- 0 3130 2659"/>
                <a:gd name="T7" fmla="*/ 3130 h 491"/>
                <a:gd name="T8" fmla="+- 0 7267 6502"/>
                <a:gd name="T9" fmla="*/ T8 w 984"/>
                <a:gd name="T10" fmla="+- 0 3107 2659"/>
                <a:gd name="T11" fmla="*/ 3107 h 491"/>
                <a:gd name="T12" fmla="+- 0 7340 6502"/>
                <a:gd name="T13" fmla="*/ T12 w 984"/>
                <a:gd name="T14" fmla="+- 0 3077 2659"/>
                <a:gd name="T15" fmla="*/ 3077 h 491"/>
                <a:gd name="T16" fmla="+- 0 7401 6502"/>
                <a:gd name="T17" fmla="*/ T16 w 984"/>
                <a:gd name="T18" fmla="+- 0 3041 2659"/>
                <a:gd name="T19" fmla="*/ 3041 h 491"/>
                <a:gd name="T20" fmla="+- 0 7446 6502"/>
                <a:gd name="T21" fmla="*/ T20 w 984"/>
                <a:gd name="T22" fmla="+- 0 2998 2659"/>
                <a:gd name="T23" fmla="*/ 2998 h 491"/>
                <a:gd name="T24" fmla="+- 0 7485 6502"/>
                <a:gd name="T25" fmla="*/ T24 w 984"/>
                <a:gd name="T26" fmla="+- 0 2901 2659"/>
                <a:gd name="T27" fmla="*/ 2901 h 491"/>
                <a:gd name="T28" fmla="+- 0 7475 6502"/>
                <a:gd name="T29" fmla="*/ T28 w 984"/>
                <a:gd name="T30" fmla="+- 0 2853 2659"/>
                <a:gd name="T31" fmla="*/ 2853 h 491"/>
                <a:gd name="T32" fmla="+- 0 7401 6502"/>
                <a:gd name="T33" fmla="*/ T32 w 984"/>
                <a:gd name="T34" fmla="+- 0 2766 2659"/>
                <a:gd name="T35" fmla="*/ 2766 h 491"/>
                <a:gd name="T36" fmla="+- 0 7340 6502"/>
                <a:gd name="T37" fmla="*/ T36 w 984"/>
                <a:gd name="T38" fmla="+- 0 2730 2659"/>
                <a:gd name="T39" fmla="*/ 2730 h 491"/>
                <a:gd name="T40" fmla="+- 0 7267 6502"/>
                <a:gd name="T41" fmla="*/ T40 w 984"/>
                <a:gd name="T42" fmla="+- 0 2701 2659"/>
                <a:gd name="T43" fmla="*/ 2701 h 491"/>
                <a:gd name="T44" fmla="+- 0 7184 6502"/>
                <a:gd name="T45" fmla="*/ T44 w 984"/>
                <a:gd name="T46" fmla="+- 0 2678 2659"/>
                <a:gd name="T47" fmla="*/ 2678 h 491"/>
                <a:gd name="T48" fmla="+- 0 7092 6502"/>
                <a:gd name="T49" fmla="*/ T48 w 984"/>
                <a:gd name="T50" fmla="+- 0 2664 2659"/>
                <a:gd name="T51" fmla="*/ 2664 h 491"/>
                <a:gd name="T52" fmla="+- 0 6994 6502"/>
                <a:gd name="T53" fmla="*/ T52 w 984"/>
                <a:gd name="T54" fmla="+- 0 2659 2659"/>
                <a:gd name="T55" fmla="*/ 2659 h 491"/>
                <a:gd name="T56" fmla="+- 0 6895 6502"/>
                <a:gd name="T57" fmla="*/ T56 w 984"/>
                <a:gd name="T58" fmla="+- 0 2664 2659"/>
                <a:gd name="T59" fmla="*/ 2664 h 491"/>
                <a:gd name="T60" fmla="+- 0 6803 6502"/>
                <a:gd name="T61" fmla="*/ T60 w 984"/>
                <a:gd name="T62" fmla="+- 0 2678 2659"/>
                <a:gd name="T63" fmla="*/ 2678 h 491"/>
                <a:gd name="T64" fmla="+- 0 6719 6502"/>
                <a:gd name="T65" fmla="*/ T64 w 984"/>
                <a:gd name="T66" fmla="+- 0 2701 2659"/>
                <a:gd name="T67" fmla="*/ 2701 h 491"/>
                <a:gd name="T68" fmla="+- 0 6647 6502"/>
                <a:gd name="T69" fmla="*/ T68 w 984"/>
                <a:gd name="T70" fmla="+- 0 2730 2659"/>
                <a:gd name="T71" fmla="*/ 2730 h 491"/>
                <a:gd name="T72" fmla="+- 0 6586 6502"/>
                <a:gd name="T73" fmla="*/ T72 w 984"/>
                <a:gd name="T74" fmla="+- 0 2766 2659"/>
                <a:gd name="T75" fmla="*/ 2766 h 491"/>
                <a:gd name="T76" fmla="+- 0 6541 6502"/>
                <a:gd name="T77" fmla="*/ T76 w 984"/>
                <a:gd name="T78" fmla="+- 0 2807 2659"/>
                <a:gd name="T79" fmla="*/ 2807 h 491"/>
                <a:gd name="T80" fmla="+- 0 6502 6502"/>
                <a:gd name="T81" fmla="*/ T80 w 984"/>
                <a:gd name="T82" fmla="+- 0 2901 2659"/>
                <a:gd name="T83" fmla="*/ 2901 h 491"/>
                <a:gd name="T84" fmla="+- 0 6512 6502"/>
                <a:gd name="T85" fmla="*/ T84 w 984"/>
                <a:gd name="T86" fmla="+- 0 2952 2659"/>
                <a:gd name="T87" fmla="*/ 2952 h 491"/>
                <a:gd name="T88" fmla="+- 0 6586 6502"/>
                <a:gd name="T89" fmla="*/ T88 w 984"/>
                <a:gd name="T90" fmla="+- 0 3041 2659"/>
                <a:gd name="T91" fmla="*/ 3041 h 491"/>
                <a:gd name="T92" fmla="+- 0 6647 6502"/>
                <a:gd name="T93" fmla="*/ T92 w 984"/>
                <a:gd name="T94" fmla="+- 0 3077 2659"/>
                <a:gd name="T95" fmla="*/ 3077 h 491"/>
                <a:gd name="T96" fmla="+- 0 6719 6502"/>
                <a:gd name="T97" fmla="*/ T96 w 984"/>
                <a:gd name="T98" fmla="+- 0 3107 2659"/>
                <a:gd name="T99" fmla="*/ 3107 h 491"/>
                <a:gd name="T100" fmla="+- 0 6803 6502"/>
                <a:gd name="T101" fmla="*/ T100 w 984"/>
                <a:gd name="T102" fmla="+- 0 3130 2659"/>
                <a:gd name="T103" fmla="*/ 3130 h 491"/>
                <a:gd name="T104" fmla="+- 0 6895 6502"/>
                <a:gd name="T105" fmla="*/ T104 w 984"/>
                <a:gd name="T106" fmla="+- 0 3144 2659"/>
                <a:gd name="T107" fmla="*/ 3144 h 491"/>
                <a:gd name="T108" fmla="+- 0 6994 6502"/>
                <a:gd name="T109" fmla="*/ T108 w 984"/>
                <a:gd name="T110" fmla="+- 0 3149 2659"/>
                <a:gd name="T111" fmla="*/ 3149 h 491"/>
                <a:gd name="T112" fmla="+- 0 7092 6502"/>
                <a:gd name="T113" fmla="*/ T112 w 984"/>
                <a:gd name="T114" fmla="+- 0 3144 2659"/>
                <a:gd name="T115" fmla="*/ 3144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590" y="485"/>
                  </a:moveTo>
                  <a:lnTo>
                    <a:pt x="682" y="471"/>
                  </a:lnTo>
                  <a:lnTo>
                    <a:pt x="765" y="448"/>
                  </a:lnTo>
                  <a:lnTo>
                    <a:pt x="838" y="418"/>
                  </a:lnTo>
                  <a:lnTo>
                    <a:pt x="899" y="382"/>
                  </a:lnTo>
                  <a:lnTo>
                    <a:pt x="944" y="339"/>
                  </a:lnTo>
                  <a:lnTo>
                    <a:pt x="983" y="242"/>
                  </a:lnTo>
                  <a:lnTo>
                    <a:pt x="973" y="194"/>
                  </a:lnTo>
                  <a:lnTo>
                    <a:pt x="899" y="107"/>
                  </a:lnTo>
                  <a:lnTo>
                    <a:pt x="838" y="71"/>
                  </a:lnTo>
                  <a:lnTo>
                    <a:pt x="765" y="42"/>
                  </a:lnTo>
                  <a:lnTo>
                    <a:pt x="682" y="19"/>
                  </a:lnTo>
                  <a:lnTo>
                    <a:pt x="590" y="5"/>
                  </a:lnTo>
                  <a:lnTo>
                    <a:pt x="492" y="0"/>
                  </a:lnTo>
                  <a:lnTo>
                    <a:pt x="393" y="5"/>
                  </a:lnTo>
                  <a:lnTo>
                    <a:pt x="301" y="19"/>
                  </a:lnTo>
                  <a:lnTo>
                    <a:pt x="217" y="42"/>
                  </a:lnTo>
                  <a:lnTo>
                    <a:pt x="145" y="71"/>
                  </a:lnTo>
                  <a:lnTo>
                    <a:pt x="84" y="107"/>
                  </a:lnTo>
                  <a:lnTo>
                    <a:pt x="39" y="148"/>
                  </a:lnTo>
                  <a:lnTo>
                    <a:pt x="0" y="242"/>
                  </a:lnTo>
                  <a:lnTo>
                    <a:pt x="10" y="293"/>
                  </a:lnTo>
                  <a:lnTo>
                    <a:pt x="84" y="382"/>
                  </a:lnTo>
                  <a:lnTo>
                    <a:pt x="145" y="418"/>
                  </a:lnTo>
                  <a:lnTo>
                    <a:pt x="217" y="448"/>
                  </a:lnTo>
                  <a:lnTo>
                    <a:pt x="301" y="471"/>
                  </a:lnTo>
                  <a:lnTo>
                    <a:pt x="393" y="485"/>
                  </a:lnTo>
                  <a:lnTo>
                    <a:pt x="492" y="490"/>
                  </a:lnTo>
                  <a:lnTo>
                    <a:pt x="590" y="485"/>
                  </a:lnTo>
                </a:path>
              </a:pathLst>
            </a:custGeom>
            <a:noFill/>
            <a:ln w="540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6" name="Freeform 152">
              <a:extLst>
                <a:ext uri="{FF2B5EF4-FFF2-40B4-BE49-F238E27FC236}">
                  <a16:creationId xmlns:a16="http://schemas.microsoft.com/office/drawing/2014/main" id="{AEA11444-0FBC-48CC-B492-68209922D88B}"/>
                </a:ext>
              </a:extLst>
            </p:cNvPr>
            <p:cNvSpPr>
              <a:spLocks/>
            </p:cNvSpPr>
            <p:nvPr/>
          </p:nvSpPr>
          <p:spPr bwMode="auto">
            <a:xfrm>
              <a:off x="6428" y="3991"/>
              <a:ext cx="984" cy="491"/>
            </a:xfrm>
            <a:custGeom>
              <a:avLst/>
              <a:gdLst>
                <a:gd name="T0" fmla="+- 0 6921 6429"/>
                <a:gd name="T1" fmla="*/ T0 w 984"/>
                <a:gd name="T2" fmla="+- 0 3991 3991"/>
                <a:gd name="T3" fmla="*/ 3991 h 491"/>
                <a:gd name="T4" fmla="+- 0 6822 6429"/>
                <a:gd name="T5" fmla="*/ T4 w 984"/>
                <a:gd name="T6" fmla="+- 0 3996 3991"/>
                <a:gd name="T7" fmla="*/ 3996 h 491"/>
                <a:gd name="T8" fmla="+- 0 6730 6429"/>
                <a:gd name="T9" fmla="*/ T8 w 984"/>
                <a:gd name="T10" fmla="+- 0 4010 3991"/>
                <a:gd name="T11" fmla="*/ 4010 h 491"/>
                <a:gd name="T12" fmla="+- 0 6647 6429"/>
                <a:gd name="T13" fmla="*/ T12 w 984"/>
                <a:gd name="T14" fmla="+- 0 4033 3991"/>
                <a:gd name="T15" fmla="*/ 4033 h 491"/>
                <a:gd name="T16" fmla="+- 0 6574 6429"/>
                <a:gd name="T17" fmla="*/ T16 w 984"/>
                <a:gd name="T18" fmla="+- 0 4062 3991"/>
                <a:gd name="T19" fmla="*/ 4062 h 491"/>
                <a:gd name="T20" fmla="+- 0 6513 6429"/>
                <a:gd name="T21" fmla="*/ T20 w 984"/>
                <a:gd name="T22" fmla="+- 0 4098 3991"/>
                <a:gd name="T23" fmla="*/ 4098 h 491"/>
                <a:gd name="T24" fmla="+- 0 6468 6429"/>
                <a:gd name="T25" fmla="*/ T24 w 984"/>
                <a:gd name="T26" fmla="+- 0 4139 3991"/>
                <a:gd name="T27" fmla="*/ 4139 h 491"/>
                <a:gd name="T28" fmla="+- 0 6429 6429"/>
                <a:gd name="T29" fmla="*/ T28 w 984"/>
                <a:gd name="T30" fmla="+- 0 4234 3991"/>
                <a:gd name="T31" fmla="*/ 4234 h 491"/>
                <a:gd name="T32" fmla="+- 0 6439 6429"/>
                <a:gd name="T33" fmla="*/ T32 w 984"/>
                <a:gd name="T34" fmla="+- 0 4284 3991"/>
                <a:gd name="T35" fmla="*/ 4284 h 491"/>
                <a:gd name="T36" fmla="+- 0 6513 6429"/>
                <a:gd name="T37" fmla="*/ T36 w 984"/>
                <a:gd name="T38" fmla="+- 0 4373 3991"/>
                <a:gd name="T39" fmla="*/ 4373 h 491"/>
                <a:gd name="T40" fmla="+- 0 6574 6429"/>
                <a:gd name="T41" fmla="*/ T40 w 984"/>
                <a:gd name="T42" fmla="+- 0 4409 3991"/>
                <a:gd name="T43" fmla="*/ 4409 h 491"/>
                <a:gd name="T44" fmla="+- 0 6647 6429"/>
                <a:gd name="T45" fmla="*/ T44 w 984"/>
                <a:gd name="T46" fmla="+- 0 4439 3991"/>
                <a:gd name="T47" fmla="*/ 4439 h 491"/>
                <a:gd name="T48" fmla="+- 0 6730 6429"/>
                <a:gd name="T49" fmla="*/ T48 w 984"/>
                <a:gd name="T50" fmla="+- 0 4462 3991"/>
                <a:gd name="T51" fmla="*/ 4462 h 491"/>
                <a:gd name="T52" fmla="+- 0 6822 6429"/>
                <a:gd name="T53" fmla="*/ T52 w 984"/>
                <a:gd name="T54" fmla="+- 0 4476 3991"/>
                <a:gd name="T55" fmla="*/ 4476 h 491"/>
                <a:gd name="T56" fmla="+- 0 6921 6429"/>
                <a:gd name="T57" fmla="*/ T56 w 984"/>
                <a:gd name="T58" fmla="+- 0 4481 3991"/>
                <a:gd name="T59" fmla="*/ 4481 h 491"/>
                <a:gd name="T60" fmla="+- 0 7019 6429"/>
                <a:gd name="T61" fmla="*/ T60 w 984"/>
                <a:gd name="T62" fmla="+- 0 4476 3991"/>
                <a:gd name="T63" fmla="*/ 4476 h 491"/>
                <a:gd name="T64" fmla="+- 0 7111 6429"/>
                <a:gd name="T65" fmla="*/ T64 w 984"/>
                <a:gd name="T66" fmla="+- 0 4462 3991"/>
                <a:gd name="T67" fmla="*/ 4462 h 491"/>
                <a:gd name="T68" fmla="+- 0 7195 6429"/>
                <a:gd name="T69" fmla="*/ T68 w 984"/>
                <a:gd name="T70" fmla="+- 0 4439 3991"/>
                <a:gd name="T71" fmla="*/ 4439 h 491"/>
                <a:gd name="T72" fmla="+- 0 7268 6429"/>
                <a:gd name="T73" fmla="*/ T72 w 984"/>
                <a:gd name="T74" fmla="+- 0 4409 3991"/>
                <a:gd name="T75" fmla="*/ 4409 h 491"/>
                <a:gd name="T76" fmla="+- 0 7328 6429"/>
                <a:gd name="T77" fmla="*/ T76 w 984"/>
                <a:gd name="T78" fmla="+- 0 4373 3991"/>
                <a:gd name="T79" fmla="*/ 4373 h 491"/>
                <a:gd name="T80" fmla="+- 0 7373 6429"/>
                <a:gd name="T81" fmla="*/ T80 w 984"/>
                <a:gd name="T82" fmla="+- 0 4331 3991"/>
                <a:gd name="T83" fmla="*/ 4331 h 491"/>
                <a:gd name="T84" fmla="+- 0 7412 6429"/>
                <a:gd name="T85" fmla="*/ T84 w 984"/>
                <a:gd name="T86" fmla="+- 0 4234 3991"/>
                <a:gd name="T87" fmla="*/ 4234 h 491"/>
                <a:gd name="T88" fmla="+- 0 7402 6429"/>
                <a:gd name="T89" fmla="*/ T88 w 984"/>
                <a:gd name="T90" fmla="+- 0 4185 3991"/>
                <a:gd name="T91" fmla="*/ 4185 h 491"/>
                <a:gd name="T92" fmla="+- 0 7328 6429"/>
                <a:gd name="T93" fmla="*/ T92 w 984"/>
                <a:gd name="T94" fmla="+- 0 4098 3991"/>
                <a:gd name="T95" fmla="*/ 4098 h 491"/>
                <a:gd name="T96" fmla="+- 0 7268 6429"/>
                <a:gd name="T97" fmla="*/ T96 w 984"/>
                <a:gd name="T98" fmla="+- 0 4062 3991"/>
                <a:gd name="T99" fmla="*/ 4062 h 491"/>
                <a:gd name="T100" fmla="+- 0 7195 6429"/>
                <a:gd name="T101" fmla="*/ T100 w 984"/>
                <a:gd name="T102" fmla="+- 0 4033 3991"/>
                <a:gd name="T103" fmla="*/ 4033 h 491"/>
                <a:gd name="T104" fmla="+- 0 7111 6429"/>
                <a:gd name="T105" fmla="*/ T104 w 984"/>
                <a:gd name="T106" fmla="+- 0 4010 3991"/>
                <a:gd name="T107" fmla="*/ 4010 h 491"/>
                <a:gd name="T108" fmla="+- 0 7019 6429"/>
                <a:gd name="T109" fmla="*/ T108 w 984"/>
                <a:gd name="T110" fmla="+- 0 3996 3991"/>
                <a:gd name="T111" fmla="*/ 3996 h 491"/>
                <a:gd name="T112" fmla="+- 0 6921 6429"/>
                <a:gd name="T113" fmla="*/ T112 w 984"/>
                <a:gd name="T114" fmla="+- 0 3991 3991"/>
                <a:gd name="T115" fmla="*/ 3991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2" y="0"/>
                  </a:moveTo>
                  <a:lnTo>
                    <a:pt x="393" y="5"/>
                  </a:lnTo>
                  <a:lnTo>
                    <a:pt x="301" y="19"/>
                  </a:lnTo>
                  <a:lnTo>
                    <a:pt x="218" y="42"/>
                  </a:lnTo>
                  <a:lnTo>
                    <a:pt x="145" y="71"/>
                  </a:lnTo>
                  <a:lnTo>
                    <a:pt x="84" y="107"/>
                  </a:lnTo>
                  <a:lnTo>
                    <a:pt x="39" y="148"/>
                  </a:lnTo>
                  <a:lnTo>
                    <a:pt x="0" y="243"/>
                  </a:lnTo>
                  <a:lnTo>
                    <a:pt x="10" y="293"/>
                  </a:lnTo>
                  <a:lnTo>
                    <a:pt x="84" y="382"/>
                  </a:lnTo>
                  <a:lnTo>
                    <a:pt x="145" y="418"/>
                  </a:lnTo>
                  <a:lnTo>
                    <a:pt x="218" y="448"/>
                  </a:lnTo>
                  <a:lnTo>
                    <a:pt x="301" y="471"/>
                  </a:lnTo>
                  <a:lnTo>
                    <a:pt x="393" y="485"/>
                  </a:lnTo>
                  <a:lnTo>
                    <a:pt x="492" y="490"/>
                  </a:lnTo>
                  <a:lnTo>
                    <a:pt x="590" y="485"/>
                  </a:lnTo>
                  <a:lnTo>
                    <a:pt x="682" y="471"/>
                  </a:lnTo>
                  <a:lnTo>
                    <a:pt x="766" y="448"/>
                  </a:lnTo>
                  <a:lnTo>
                    <a:pt x="839" y="418"/>
                  </a:lnTo>
                  <a:lnTo>
                    <a:pt x="899" y="382"/>
                  </a:lnTo>
                  <a:lnTo>
                    <a:pt x="944" y="340"/>
                  </a:lnTo>
                  <a:lnTo>
                    <a:pt x="983" y="243"/>
                  </a:lnTo>
                  <a:lnTo>
                    <a:pt x="973" y="194"/>
                  </a:lnTo>
                  <a:lnTo>
                    <a:pt x="899" y="107"/>
                  </a:lnTo>
                  <a:lnTo>
                    <a:pt x="839" y="71"/>
                  </a:lnTo>
                  <a:lnTo>
                    <a:pt x="766" y="42"/>
                  </a:lnTo>
                  <a:lnTo>
                    <a:pt x="682" y="19"/>
                  </a:lnTo>
                  <a:lnTo>
                    <a:pt x="590" y="5"/>
                  </a:lnTo>
                  <a:lnTo>
                    <a:pt x="49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7" name="Freeform 153">
              <a:extLst>
                <a:ext uri="{FF2B5EF4-FFF2-40B4-BE49-F238E27FC236}">
                  <a16:creationId xmlns:a16="http://schemas.microsoft.com/office/drawing/2014/main" id="{7CDCC7FB-571C-48E9-A5EE-32205E7A8EA7}"/>
                </a:ext>
              </a:extLst>
            </p:cNvPr>
            <p:cNvSpPr>
              <a:spLocks/>
            </p:cNvSpPr>
            <p:nvPr/>
          </p:nvSpPr>
          <p:spPr bwMode="auto">
            <a:xfrm>
              <a:off x="6428" y="3991"/>
              <a:ext cx="984" cy="491"/>
            </a:xfrm>
            <a:custGeom>
              <a:avLst/>
              <a:gdLst>
                <a:gd name="T0" fmla="+- 0 7019 6429"/>
                <a:gd name="T1" fmla="*/ T0 w 984"/>
                <a:gd name="T2" fmla="+- 0 4476 3991"/>
                <a:gd name="T3" fmla="*/ 4476 h 491"/>
                <a:gd name="T4" fmla="+- 0 7111 6429"/>
                <a:gd name="T5" fmla="*/ T4 w 984"/>
                <a:gd name="T6" fmla="+- 0 4462 3991"/>
                <a:gd name="T7" fmla="*/ 4462 h 491"/>
                <a:gd name="T8" fmla="+- 0 7195 6429"/>
                <a:gd name="T9" fmla="*/ T8 w 984"/>
                <a:gd name="T10" fmla="+- 0 4439 3991"/>
                <a:gd name="T11" fmla="*/ 4439 h 491"/>
                <a:gd name="T12" fmla="+- 0 7268 6429"/>
                <a:gd name="T13" fmla="*/ T12 w 984"/>
                <a:gd name="T14" fmla="+- 0 4409 3991"/>
                <a:gd name="T15" fmla="*/ 4409 h 491"/>
                <a:gd name="T16" fmla="+- 0 7328 6429"/>
                <a:gd name="T17" fmla="*/ T16 w 984"/>
                <a:gd name="T18" fmla="+- 0 4373 3991"/>
                <a:gd name="T19" fmla="*/ 4373 h 491"/>
                <a:gd name="T20" fmla="+- 0 7373 6429"/>
                <a:gd name="T21" fmla="*/ T20 w 984"/>
                <a:gd name="T22" fmla="+- 0 4331 3991"/>
                <a:gd name="T23" fmla="*/ 4331 h 491"/>
                <a:gd name="T24" fmla="+- 0 7412 6429"/>
                <a:gd name="T25" fmla="*/ T24 w 984"/>
                <a:gd name="T26" fmla="+- 0 4234 3991"/>
                <a:gd name="T27" fmla="*/ 4234 h 491"/>
                <a:gd name="T28" fmla="+- 0 7402 6429"/>
                <a:gd name="T29" fmla="*/ T28 w 984"/>
                <a:gd name="T30" fmla="+- 0 4185 3991"/>
                <a:gd name="T31" fmla="*/ 4185 h 491"/>
                <a:gd name="T32" fmla="+- 0 7328 6429"/>
                <a:gd name="T33" fmla="*/ T32 w 984"/>
                <a:gd name="T34" fmla="+- 0 4098 3991"/>
                <a:gd name="T35" fmla="*/ 4098 h 491"/>
                <a:gd name="T36" fmla="+- 0 7268 6429"/>
                <a:gd name="T37" fmla="*/ T36 w 984"/>
                <a:gd name="T38" fmla="+- 0 4062 3991"/>
                <a:gd name="T39" fmla="*/ 4062 h 491"/>
                <a:gd name="T40" fmla="+- 0 7195 6429"/>
                <a:gd name="T41" fmla="*/ T40 w 984"/>
                <a:gd name="T42" fmla="+- 0 4033 3991"/>
                <a:gd name="T43" fmla="*/ 4033 h 491"/>
                <a:gd name="T44" fmla="+- 0 7111 6429"/>
                <a:gd name="T45" fmla="*/ T44 w 984"/>
                <a:gd name="T46" fmla="+- 0 4010 3991"/>
                <a:gd name="T47" fmla="*/ 4010 h 491"/>
                <a:gd name="T48" fmla="+- 0 7019 6429"/>
                <a:gd name="T49" fmla="*/ T48 w 984"/>
                <a:gd name="T50" fmla="+- 0 3996 3991"/>
                <a:gd name="T51" fmla="*/ 3996 h 491"/>
                <a:gd name="T52" fmla="+- 0 6921 6429"/>
                <a:gd name="T53" fmla="*/ T52 w 984"/>
                <a:gd name="T54" fmla="+- 0 3991 3991"/>
                <a:gd name="T55" fmla="*/ 3991 h 491"/>
                <a:gd name="T56" fmla="+- 0 6822 6429"/>
                <a:gd name="T57" fmla="*/ T56 w 984"/>
                <a:gd name="T58" fmla="+- 0 3996 3991"/>
                <a:gd name="T59" fmla="*/ 3996 h 491"/>
                <a:gd name="T60" fmla="+- 0 6730 6429"/>
                <a:gd name="T61" fmla="*/ T60 w 984"/>
                <a:gd name="T62" fmla="+- 0 4010 3991"/>
                <a:gd name="T63" fmla="*/ 4010 h 491"/>
                <a:gd name="T64" fmla="+- 0 6647 6429"/>
                <a:gd name="T65" fmla="*/ T64 w 984"/>
                <a:gd name="T66" fmla="+- 0 4033 3991"/>
                <a:gd name="T67" fmla="*/ 4033 h 491"/>
                <a:gd name="T68" fmla="+- 0 6574 6429"/>
                <a:gd name="T69" fmla="*/ T68 w 984"/>
                <a:gd name="T70" fmla="+- 0 4062 3991"/>
                <a:gd name="T71" fmla="*/ 4062 h 491"/>
                <a:gd name="T72" fmla="+- 0 6513 6429"/>
                <a:gd name="T73" fmla="*/ T72 w 984"/>
                <a:gd name="T74" fmla="+- 0 4098 3991"/>
                <a:gd name="T75" fmla="*/ 4098 h 491"/>
                <a:gd name="T76" fmla="+- 0 6468 6429"/>
                <a:gd name="T77" fmla="*/ T76 w 984"/>
                <a:gd name="T78" fmla="+- 0 4139 3991"/>
                <a:gd name="T79" fmla="*/ 4139 h 491"/>
                <a:gd name="T80" fmla="+- 0 6429 6429"/>
                <a:gd name="T81" fmla="*/ T80 w 984"/>
                <a:gd name="T82" fmla="+- 0 4234 3991"/>
                <a:gd name="T83" fmla="*/ 4234 h 491"/>
                <a:gd name="T84" fmla="+- 0 6439 6429"/>
                <a:gd name="T85" fmla="*/ T84 w 984"/>
                <a:gd name="T86" fmla="+- 0 4284 3991"/>
                <a:gd name="T87" fmla="*/ 4284 h 491"/>
                <a:gd name="T88" fmla="+- 0 6513 6429"/>
                <a:gd name="T89" fmla="*/ T88 w 984"/>
                <a:gd name="T90" fmla="+- 0 4373 3991"/>
                <a:gd name="T91" fmla="*/ 4373 h 491"/>
                <a:gd name="T92" fmla="+- 0 6574 6429"/>
                <a:gd name="T93" fmla="*/ T92 w 984"/>
                <a:gd name="T94" fmla="+- 0 4409 3991"/>
                <a:gd name="T95" fmla="*/ 4409 h 491"/>
                <a:gd name="T96" fmla="+- 0 6647 6429"/>
                <a:gd name="T97" fmla="*/ T96 w 984"/>
                <a:gd name="T98" fmla="+- 0 4439 3991"/>
                <a:gd name="T99" fmla="*/ 4439 h 491"/>
                <a:gd name="T100" fmla="+- 0 6730 6429"/>
                <a:gd name="T101" fmla="*/ T100 w 984"/>
                <a:gd name="T102" fmla="+- 0 4462 3991"/>
                <a:gd name="T103" fmla="*/ 4462 h 491"/>
                <a:gd name="T104" fmla="+- 0 6822 6429"/>
                <a:gd name="T105" fmla="*/ T104 w 984"/>
                <a:gd name="T106" fmla="+- 0 4476 3991"/>
                <a:gd name="T107" fmla="*/ 4476 h 491"/>
                <a:gd name="T108" fmla="+- 0 6921 6429"/>
                <a:gd name="T109" fmla="*/ T108 w 984"/>
                <a:gd name="T110" fmla="+- 0 4481 3991"/>
                <a:gd name="T111" fmla="*/ 4481 h 491"/>
                <a:gd name="T112" fmla="+- 0 7019 6429"/>
                <a:gd name="T113" fmla="*/ T112 w 984"/>
                <a:gd name="T114" fmla="+- 0 4476 3991"/>
                <a:gd name="T115" fmla="*/ 4476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590" y="485"/>
                  </a:moveTo>
                  <a:lnTo>
                    <a:pt x="682" y="471"/>
                  </a:lnTo>
                  <a:lnTo>
                    <a:pt x="766" y="448"/>
                  </a:lnTo>
                  <a:lnTo>
                    <a:pt x="839" y="418"/>
                  </a:lnTo>
                  <a:lnTo>
                    <a:pt x="899" y="382"/>
                  </a:lnTo>
                  <a:lnTo>
                    <a:pt x="944" y="340"/>
                  </a:lnTo>
                  <a:lnTo>
                    <a:pt x="983" y="243"/>
                  </a:lnTo>
                  <a:lnTo>
                    <a:pt x="973" y="194"/>
                  </a:lnTo>
                  <a:lnTo>
                    <a:pt x="899" y="107"/>
                  </a:lnTo>
                  <a:lnTo>
                    <a:pt x="839" y="71"/>
                  </a:lnTo>
                  <a:lnTo>
                    <a:pt x="766" y="42"/>
                  </a:lnTo>
                  <a:lnTo>
                    <a:pt x="682" y="19"/>
                  </a:lnTo>
                  <a:lnTo>
                    <a:pt x="590" y="5"/>
                  </a:lnTo>
                  <a:lnTo>
                    <a:pt x="492" y="0"/>
                  </a:lnTo>
                  <a:lnTo>
                    <a:pt x="393" y="5"/>
                  </a:lnTo>
                  <a:lnTo>
                    <a:pt x="301" y="19"/>
                  </a:lnTo>
                  <a:lnTo>
                    <a:pt x="218" y="42"/>
                  </a:lnTo>
                  <a:lnTo>
                    <a:pt x="145" y="71"/>
                  </a:lnTo>
                  <a:lnTo>
                    <a:pt x="84" y="107"/>
                  </a:lnTo>
                  <a:lnTo>
                    <a:pt x="39" y="148"/>
                  </a:lnTo>
                  <a:lnTo>
                    <a:pt x="0" y="243"/>
                  </a:lnTo>
                  <a:lnTo>
                    <a:pt x="10" y="293"/>
                  </a:lnTo>
                  <a:lnTo>
                    <a:pt x="84" y="382"/>
                  </a:lnTo>
                  <a:lnTo>
                    <a:pt x="145" y="418"/>
                  </a:lnTo>
                  <a:lnTo>
                    <a:pt x="218" y="448"/>
                  </a:lnTo>
                  <a:lnTo>
                    <a:pt x="301" y="471"/>
                  </a:lnTo>
                  <a:lnTo>
                    <a:pt x="393" y="485"/>
                  </a:lnTo>
                  <a:lnTo>
                    <a:pt x="492" y="490"/>
                  </a:lnTo>
                  <a:lnTo>
                    <a:pt x="590" y="485"/>
                  </a:lnTo>
                </a:path>
              </a:pathLst>
            </a:custGeom>
            <a:noFill/>
            <a:ln w="540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28" name="Freeform 154">
              <a:extLst>
                <a:ext uri="{FF2B5EF4-FFF2-40B4-BE49-F238E27FC236}">
                  <a16:creationId xmlns:a16="http://schemas.microsoft.com/office/drawing/2014/main" id="{EAB4DA80-F135-4CA9-94F2-D26DA6B3B864}"/>
                </a:ext>
              </a:extLst>
            </p:cNvPr>
            <p:cNvSpPr>
              <a:spLocks/>
            </p:cNvSpPr>
            <p:nvPr/>
          </p:nvSpPr>
          <p:spPr bwMode="auto">
            <a:xfrm>
              <a:off x="5408" y="3290"/>
              <a:ext cx="984" cy="491"/>
            </a:xfrm>
            <a:custGeom>
              <a:avLst/>
              <a:gdLst>
                <a:gd name="T0" fmla="+- 0 5900 5409"/>
                <a:gd name="T1" fmla="*/ T0 w 984"/>
                <a:gd name="T2" fmla="+- 0 3290 3290"/>
                <a:gd name="T3" fmla="*/ 3290 h 491"/>
                <a:gd name="T4" fmla="+- 0 5802 5409"/>
                <a:gd name="T5" fmla="*/ T4 w 984"/>
                <a:gd name="T6" fmla="+- 0 3295 3290"/>
                <a:gd name="T7" fmla="*/ 3295 h 491"/>
                <a:gd name="T8" fmla="+- 0 5710 5409"/>
                <a:gd name="T9" fmla="*/ T8 w 984"/>
                <a:gd name="T10" fmla="+- 0 3309 3290"/>
                <a:gd name="T11" fmla="*/ 3309 h 491"/>
                <a:gd name="T12" fmla="+- 0 5627 5409"/>
                <a:gd name="T13" fmla="*/ T12 w 984"/>
                <a:gd name="T14" fmla="+- 0 3332 3290"/>
                <a:gd name="T15" fmla="*/ 3332 h 491"/>
                <a:gd name="T16" fmla="+- 0 5554 5409"/>
                <a:gd name="T17" fmla="*/ T16 w 984"/>
                <a:gd name="T18" fmla="+- 0 3361 3290"/>
                <a:gd name="T19" fmla="*/ 3361 h 491"/>
                <a:gd name="T20" fmla="+- 0 5493 5409"/>
                <a:gd name="T21" fmla="*/ T20 w 984"/>
                <a:gd name="T22" fmla="+- 0 3397 3290"/>
                <a:gd name="T23" fmla="*/ 3397 h 491"/>
                <a:gd name="T24" fmla="+- 0 5448 5409"/>
                <a:gd name="T25" fmla="*/ T24 w 984"/>
                <a:gd name="T26" fmla="+- 0 3438 3290"/>
                <a:gd name="T27" fmla="*/ 3438 h 491"/>
                <a:gd name="T28" fmla="+- 0 5409 5409"/>
                <a:gd name="T29" fmla="*/ T28 w 984"/>
                <a:gd name="T30" fmla="+- 0 3532 3290"/>
                <a:gd name="T31" fmla="*/ 3532 h 491"/>
                <a:gd name="T32" fmla="+- 0 5419 5409"/>
                <a:gd name="T33" fmla="*/ T32 w 984"/>
                <a:gd name="T34" fmla="+- 0 3583 3290"/>
                <a:gd name="T35" fmla="*/ 3583 h 491"/>
                <a:gd name="T36" fmla="+- 0 5493 5409"/>
                <a:gd name="T37" fmla="*/ T36 w 984"/>
                <a:gd name="T38" fmla="+- 0 3671 3290"/>
                <a:gd name="T39" fmla="*/ 3671 h 491"/>
                <a:gd name="T40" fmla="+- 0 5554 5409"/>
                <a:gd name="T41" fmla="*/ T40 w 984"/>
                <a:gd name="T42" fmla="+- 0 3708 3290"/>
                <a:gd name="T43" fmla="*/ 3708 h 491"/>
                <a:gd name="T44" fmla="+- 0 5627 5409"/>
                <a:gd name="T45" fmla="*/ T44 w 984"/>
                <a:gd name="T46" fmla="+- 0 3738 3290"/>
                <a:gd name="T47" fmla="*/ 3738 h 491"/>
                <a:gd name="T48" fmla="+- 0 5710 5409"/>
                <a:gd name="T49" fmla="*/ T48 w 984"/>
                <a:gd name="T50" fmla="+- 0 3761 3290"/>
                <a:gd name="T51" fmla="*/ 3761 h 491"/>
                <a:gd name="T52" fmla="+- 0 5802 5409"/>
                <a:gd name="T53" fmla="*/ T52 w 984"/>
                <a:gd name="T54" fmla="+- 0 3775 3290"/>
                <a:gd name="T55" fmla="*/ 3775 h 491"/>
                <a:gd name="T56" fmla="+- 0 5900 5409"/>
                <a:gd name="T57" fmla="*/ T56 w 984"/>
                <a:gd name="T58" fmla="+- 0 3780 3290"/>
                <a:gd name="T59" fmla="*/ 3780 h 491"/>
                <a:gd name="T60" fmla="+- 0 5999 5409"/>
                <a:gd name="T61" fmla="*/ T60 w 984"/>
                <a:gd name="T62" fmla="+- 0 3775 3290"/>
                <a:gd name="T63" fmla="*/ 3775 h 491"/>
                <a:gd name="T64" fmla="+- 0 6091 5409"/>
                <a:gd name="T65" fmla="*/ T64 w 984"/>
                <a:gd name="T66" fmla="+- 0 3761 3290"/>
                <a:gd name="T67" fmla="*/ 3761 h 491"/>
                <a:gd name="T68" fmla="+- 0 6175 5409"/>
                <a:gd name="T69" fmla="*/ T68 w 984"/>
                <a:gd name="T70" fmla="+- 0 3738 3290"/>
                <a:gd name="T71" fmla="*/ 3738 h 491"/>
                <a:gd name="T72" fmla="+- 0 6248 5409"/>
                <a:gd name="T73" fmla="*/ T72 w 984"/>
                <a:gd name="T74" fmla="+- 0 3708 3290"/>
                <a:gd name="T75" fmla="*/ 3708 h 491"/>
                <a:gd name="T76" fmla="+- 0 6308 5409"/>
                <a:gd name="T77" fmla="*/ T76 w 984"/>
                <a:gd name="T78" fmla="+- 0 3671 3290"/>
                <a:gd name="T79" fmla="*/ 3671 h 491"/>
                <a:gd name="T80" fmla="+- 0 6353 5409"/>
                <a:gd name="T81" fmla="*/ T80 w 984"/>
                <a:gd name="T82" fmla="+- 0 3629 3290"/>
                <a:gd name="T83" fmla="*/ 3629 h 491"/>
                <a:gd name="T84" fmla="+- 0 6392 5409"/>
                <a:gd name="T85" fmla="*/ T84 w 984"/>
                <a:gd name="T86" fmla="+- 0 3532 3290"/>
                <a:gd name="T87" fmla="*/ 3532 h 491"/>
                <a:gd name="T88" fmla="+- 0 6382 5409"/>
                <a:gd name="T89" fmla="*/ T88 w 984"/>
                <a:gd name="T90" fmla="+- 0 3484 3290"/>
                <a:gd name="T91" fmla="*/ 3484 h 491"/>
                <a:gd name="T92" fmla="+- 0 6308 5409"/>
                <a:gd name="T93" fmla="*/ T92 w 984"/>
                <a:gd name="T94" fmla="+- 0 3397 3290"/>
                <a:gd name="T95" fmla="*/ 3397 h 491"/>
                <a:gd name="T96" fmla="+- 0 6248 5409"/>
                <a:gd name="T97" fmla="*/ T96 w 984"/>
                <a:gd name="T98" fmla="+- 0 3361 3290"/>
                <a:gd name="T99" fmla="*/ 3361 h 491"/>
                <a:gd name="T100" fmla="+- 0 6175 5409"/>
                <a:gd name="T101" fmla="*/ T100 w 984"/>
                <a:gd name="T102" fmla="+- 0 3332 3290"/>
                <a:gd name="T103" fmla="*/ 3332 h 491"/>
                <a:gd name="T104" fmla="+- 0 6091 5409"/>
                <a:gd name="T105" fmla="*/ T104 w 984"/>
                <a:gd name="T106" fmla="+- 0 3309 3290"/>
                <a:gd name="T107" fmla="*/ 3309 h 491"/>
                <a:gd name="T108" fmla="+- 0 5999 5409"/>
                <a:gd name="T109" fmla="*/ T108 w 984"/>
                <a:gd name="T110" fmla="+- 0 3295 3290"/>
                <a:gd name="T111" fmla="*/ 3295 h 491"/>
                <a:gd name="T112" fmla="+- 0 5900 5409"/>
                <a:gd name="T113" fmla="*/ T112 w 984"/>
                <a:gd name="T114" fmla="+- 0 3290 3290"/>
                <a:gd name="T115" fmla="*/ 3290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1" y="0"/>
                  </a:moveTo>
                  <a:lnTo>
                    <a:pt x="393" y="5"/>
                  </a:lnTo>
                  <a:lnTo>
                    <a:pt x="301" y="19"/>
                  </a:lnTo>
                  <a:lnTo>
                    <a:pt x="218" y="42"/>
                  </a:lnTo>
                  <a:lnTo>
                    <a:pt x="145" y="71"/>
                  </a:lnTo>
                  <a:lnTo>
                    <a:pt x="84" y="107"/>
                  </a:lnTo>
                  <a:lnTo>
                    <a:pt x="39" y="148"/>
                  </a:lnTo>
                  <a:lnTo>
                    <a:pt x="0" y="242"/>
                  </a:lnTo>
                  <a:lnTo>
                    <a:pt x="10" y="293"/>
                  </a:lnTo>
                  <a:lnTo>
                    <a:pt x="84" y="381"/>
                  </a:lnTo>
                  <a:lnTo>
                    <a:pt x="145" y="418"/>
                  </a:lnTo>
                  <a:lnTo>
                    <a:pt x="218" y="448"/>
                  </a:lnTo>
                  <a:lnTo>
                    <a:pt x="301" y="471"/>
                  </a:lnTo>
                  <a:lnTo>
                    <a:pt x="393" y="485"/>
                  </a:lnTo>
                  <a:lnTo>
                    <a:pt x="491" y="490"/>
                  </a:lnTo>
                  <a:lnTo>
                    <a:pt x="590" y="485"/>
                  </a:lnTo>
                  <a:lnTo>
                    <a:pt x="682" y="471"/>
                  </a:lnTo>
                  <a:lnTo>
                    <a:pt x="766" y="448"/>
                  </a:lnTo>
                  <a:lnTo>
                    <a:pt x="839" y="418"/>
                  </a:lnTo>
                  <a:lnTo>
                    <a:pt x="899" y="381"/>
                  </a:lnTo>
                  <a:lnTo>
                    <a:pt x="944" y="339"/>
                  </a:lnTo>
                  <a:lnTo>
                    <a:pt x="983" y="242"/>
                  </a:lnTo>
                  <a:lnTo>
                    <a:pt x="973" y="194"/>
                  </a:lnTo>
                  <a:lnTo>
                    <a:pt x="899" y="107"/>
                  </a:lnTo>
                  <a:lnTo>
                    <a:pt x="839" y="71"/>
                  </a:lnTo>
                  <a:lnTo>
                    <a:pt x="766" y="42"/>
                  </a:lnTo>
                  <a:lnTo>
                    <a:pt x="682" y="19"/>
                  </a:lnTo>
                  <a:lnTo>
                    <a:pt x="590" y="5"/>
                  </a:lnTo>
                  <a:lnTo>
                    <a:pt x="4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29" name="Freeform 155">
              <a:extLst>
                <a:ext uri="{FF2B5EF4-FFF2-40B4-BE49-F238E27FC236}">
                  <a16:creationId xmlns:a16="http://schemas.microsoft.com/office/drawing/2014/main" id="{2B682FA2-4294-4F3B-A2FC-1BB6AD30C196}"/>
                </a:ext>
              </a:extLst>
            </p:cNvPr>
            <p:cNvSpPr>
              <a:spLocks/>
            </p:cNvSpPr>
            <p:nvPr/>
          </p:nvSpPr>
          <p:spPr bwMode="auto">
            <a:xfrm>
              <a:off x="5408" y="3290"/>
              <a:ext cx="984" cy="491"/>
            </a:xfrm>
            <a:custGeom>
              <a:avLst/>
              <a:gdLst>
                <a:gd name="T0" fmla="+- 0 5999 5409"/>
                <a:gd name="T1" fmla="*/ T0 w 984"/>
                <a:gd name="T2" fmla="+- 0 3775 3290"/>
                <a:gd name="T3" fmla="*/ 3775 h 491"/>
                <a:gd name="T4" fmla="+- 0 6091 5409"/>
                <a:gd name="T5" fmla="*/ T4 w 984"/>
                <a:gd name="T6" fmla="+- 0 3761 3290"/>
                <a:gd name="T7" fmla="*/ 3761 h 491"/>
                <a:gd name="T8" fmla="+- 0 6175 5409"/>
                <a:gd name="T9" fmla="*/ T8 w 984"/>
                <a:gd name="T10" fmla="+- 0 3738 3290"/>
                <a:gd name="T11" fmla="*/ 3738 h 491"/>
                <a:gd name="T12" fmla="+- 0 6248 5409"/>
                <a:gd name="T13" fmla="*/ T12 w 984"/>
                <a:gd name="T14" fmla="+- 0 3708 3290"/>
                <a:gd name="T15" fmla="*/ 3708 h 491"/>
                <a:gd name="T16" fmla="+- 0 6308 5409"/>
                <a:gd name="T17" fmla="*/ T16 w 984"/>
                <a:gd name="T18" fmla="+- 0 3671 3290"/>
                <a:gd name="T19" fmla="*/ 3671 h 491"/>
                <a:gd name="T20" fmla="+- 0 6353 5409"/>
                <a:gd name="T21" fmla="*/ T20 w 984"/>
                <a:gd name="T22" fmla="+- 0 3629 3290"/>
                <a:gd name="T23" fmla="*/ 3629 h 491"/>
                <a:gd name="T24" fmla="+- 0 6392 5409"/>
                <a:gd name="T25" fmla="*/ T24 w 984"/>
                <a:gd name="T26" fmla="+- 0 3532 3290"/>
                <a:gd name="T27" fmla="*/ 3532 h 491"/>
                <a:gd name="T28" fmla="+- 0 6382 5409"/>
                <a:gd name="T29" fmla="*/ T28 w 984"/>
                <a:gd name="T30" fmla="+- 0 3484 3290"/>
                <a:gd name="T31" fmla="*/ 3484 h 491"/>
                <a:gd name="T32" fmla="+- 0 6308 5409"/>
                <a:gd name="T33" fmla="*/ T32 w 984"/>
                <a:gd name="T34" fmla="+- 0 3397 3290"/>
                <a:gd name="T35" fmla="*/ 3397 h 491"/>
                <a:gd name="T36" fmla="+- 0 6248 5409"/>
                <a:gd name="T37" fmla="*/ T36 w 984"/>
                <a:gd name="T38" fmla="+- 0 3361 3290"/>
                <a:gd name="T39" fmla="*/ 3361 h 491"/>
                <a:gd name="T40" fmla="+- 0 6175 5409"/>
                <a:gd name="T41" fmla="*/ T40 w 984"/>
                <a:gd name="T42" fmla="+- 0 3332 3290"/>
                <a:gd name="T43" fmla="*/ 3332 h 491"/>
                <a:gd name="T44" fmla="+- 0 6091 5409"/>
                <a:gd name="T45" fmla="*/ T44 w 984"/>
                <a:gd name="T46" fmla="+- 0 3309 3290"/>
                <a:gd name="T47" fmla="*/ 3309 h 491"/>
                <a:gd name="T48" fmla="+- 0 5999 5409"/>
                <a:gd name="T49" fmla="*/ T48 w 984"/>
                <a:gd name="T50" fmla="+- 0 3295 3290"/>
                <a:gd name="T51" fmla="*/ 3295 h 491"/>
                <a:gd name="T52" fmla="+- 0 5900 5409"/>
                <a:gd name="T53" fmla="*/ T52 w 984"/>
                <a:gd name="T54" fmla="+- 0 3290 3290"/>
                <a:gd name="T55" fmla="*/ 3290 h 491"/>
                <a:gd name="T56" fmla="+- 0 5802 5409"/>
                <a:gd name="T57" fmla="*/ T56 w 984"/>
                <a:gd name="T58" fmla="+- 0 3295 3290"/>
                <a:gd name="T59" fmla="*/ 3295 h 491"/>
                <a:gd name="T60" fmla="+- 0 5710 5409"/>
                <a:gd name="T61" fmla="*/ T60 w 984"/>
                <a:gd name="T62" fmla="+- 0 3309 3290"/>
                <a:gd name="T63" fmla="*/ 3309 h 491"/>
                <a:gd name="T64" fmla="+- 0 5627 5409"/>
                <a:gd name="T65" fmla="*/ T64 w 984"/>
                <a:gd name="T66" fmla="+- 0 3332 3290"/>
                <a:gd name="T67" fmla="*/ 3332 h 491"/>
                <a:gd name="T68" fmla="+- 0 5554 5409"/>
                <a:gd name="T69" fmla="*/ T68 w 984"/>
                <a:gd name="T70" fmla="+- 0 3361 3290"/>
                <a:gd name="T71" fmla="*/ 3361 h 491"/>
                <a:gd name="T72" fmla="+- 0 5493 5409"/>
                <a:gd name="T73" fmla="*/ T72 w 984"/>
                <a:gd name="T74" fmla="+- 0 3397 3290"/>
                <a:gd name="T75" fmla="*/ 3397 h 491"/>
                <a:gd name="T76" fmla="+- 0 5448 5409"/>
                <a:gd name="T77" fmla="*/ T76 w 984"/>
                <a:gd name="T78" fmla="+- 0 3438 3290"/>
                <a:gd name="T79" fmla="*/ 3438 h 491"/>
                <a:gd name="T80" fmla="+- 0 5409 5409"/>
                <a:gd name="T81" fmla="*/ T80 w 984"/>
                <a:gd name="T82" fmla="+- 0 3532 3290"/>
                <a:gd name="T83" fmla="*/ 3532 h 491"/>
                <a:gd name="T84" fmla="+- 0 5419 5409"/>
                <a:gd name="T85" fmla="*/ T84 w 984"/>
                <a:gd name="T86" fmla="+- 0 3583 3290"/>
                <a:gd name="T87" fmla="*/ 3583 h 491"/>
                <a:gd name="T88" fmla="+- 0 5493 5409"/>
                <a:gd name="T89" fmla="*/ T88 w 984"/>
                <a:gd name="T90" fmla="+- 0 3671 3290"/>
                <a:gd name="T91" fmla="*/ 3671 h 491"/>
                <a:gd name="T92" fmla="+- 0 5554 5409"/>
                <a:gd name="T93" fmla="*/ T92 w 984"/>
                <a:gd name="T94" fmla="+- 0 3708 3290"/>
                <a:gd name="T95" fmla="*/ 3708 h 491"/>
                <a:gd name="T96" fmla="+- 0 5627 5409"/>
                <a:gd name="T97" fmla="*/ T96 w 984"/>
                <a:gd name="T98" fmla="+- 0 3738 3290"/>
                <a:gd name="T99" fmla="*/ 3738 h 491"/>
                <a:gd name="T100" fmla="+- 0 5710 5409"/>
                <a:gd name="T101" fmla="*/ T100 w 984"/>
                <a:gd name="T102" fmla="+- 0 3761 3290"/>
                <a:gd name="T103" fmla="*/ 3761 h 491"/>
                <a:gd name="T104" fmla="+- 0 5802 5409"/>
                <a:gd name="T105" fmla="*/ T104 w 984"/>
                <a:gd name="T106" fmla="+- 0 3775 3290"/>
                <a:gd name="T107" fmla="*/ 3775 h 491"/>
                <a:gd name="T108" fmla="+- 0 5900 5409"/>
                <a:gd name="T109" fmla="*/ T108 w 984"/>
                <a:gd name="T110" fmla="+- 0 3780 3290"/>
                <a:gd name="T111" fmla="*/ 3780 h 491"/>
                <a:gd name="T112" fmla="+- 0 5999 5409"/>
                <a:gd name="T113" fmla="*/ T112 w 984"/>
                <a:gd name="T114" fmla="+- 0 3775 3290"/>
                <a:gd name="T115" fmla="*/ 3775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590" y="485"/>
                  </a:moveTo>
                  <a:lnTo>
                    <a:pt x="682" y="471"/>
                  </a:lnTo>
                  <a:lnTo>
                    <a:pt x="766" y="448"/>
                  </a:lnTo>
                  <a:lnTo>
                    <a:pt x="839" y="418"/>
                  </a:lnTo>
                  <a:lnTo>
                    <a:pt x="899" y="381"/>
                  </a:lnTo>
                  <a:lnTo>
                    <a:pt x="944" y="339"/>
                  </a:lnTo>
                  <a:lnTo>
                    <a:pt x="983" y="242"/>
                  </a:lnTo>
                  <a:lnTo>
                    <a:pt x="973" y="194"/>
                  </a:lnTo>
                  <a:lnTo>
                    <a:pt x="899" y="107"/>
                  </a:lnTo>
                  <a:lnTo>
                    <a:pt x="839" y="71"/>
                  </a:lnTo>
                  <a:lnTo>
                    <a:pt x="766" y="42"/>
                  </a:lnTo>
                  <a:lnTo>
                    <a:pt x="682" y="19"/>
                  </a:lnTo>
                  <a:lnTo>
                    <a:pt x="590" y="5"/>
                  </a:lnTo>
                  <a:lnTo>
                    <a:pt x="491" y="0"/>
                  </a:lnTo>
                  <a:lnTo>
                    <a:pt x="393" y="5"/>
                  </a:lnTo>
                  <a:lnTo>
                    <a:pt x="301" y="19"/>
                  </a:lnTo>
                  <a:lnTo>
                    <a:pt x="218" y="42"/>
                  </a:lnTo>
                  <a:lnTo>
                    <a:pt x="145" y="71"/>
                  </a:lnTo>
                  <a:lnTo>
                    <a:pt x="84" y="107"/>
                  </a:lnTo>
                  <a:lnTo>
                    <a:pt x="39" y="148"/>
                  </a:lnTo>
                  <a:lnTo>
                    <a:pt x="0" y="242"/>
                  </a:lnTo>
                  <a:lnTo>
                    <a:pt x="10" y="293"/>
                  </a:lnTo>
                  <a:lnTo>
                    <a:pt x="84" y="381"/>
                  </a:lnTo>
                  <a:lnTo>
                    <a:pt x="145" y="418"/>
                  </a:lnTo>
                  <a:lnTo>
                    <a:pt x="218" y="448"/>
                  </a:lnTo>
                  <a:lnTo>
                    <a:pt x="301" y="471"/>
                  </a:lnTo>
                  <a:lnTo>
                    <a:pt x="393" y="485"/>
                  </a:lnTo>
                  <a:lnTo>
                    <a:pt x="491" y="490"/>
                  </a:lnTo>
                  <a:lnTo>
                    <a:pt x="590" y="485"/>
                  </a:lnTo>
                </a:path>
              </a:pathLst>
            </a:custGeom>
            <a:noFill/>
            <a:ln w="5939">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0" name="Freeform 156">
              <a:extLst>
                <a:ext uri="{FF2B5EF4-FFF2-40B4-BE49-F238E27FC236}">
                  <a16:creationId xmlns:a16="http://schemas.microsoft.com/office/drawing/2014/main" id="{47089ABD-48C9-4568-BCD7-8DDD25EBC7DC}"/>
                </a:ext>
              </a:extLst>
            </p:cNvPr>
            <p:cNvSpPr>
              <a:spLocks/>
            </p:cNvSpPr>
            <p:nvPr/>
          </p:nvSpPr>
          <p:spPr bwMode="auto">
            <a:xfrm>
              <a:off x="5554" y="4832"/>
              <a:ext cx="984" cy="491"/>
            </a:xfrm>
            <a:custGeom>
              <a:avLst/>
              <a:gdLst>
                <a:gd name="T0" fmla="+- 0 6046 5555"/>
                <a:gd name="T1" fmla="*/ T0 w 984"/>
                <a:gd name="T2" fmla="+- 0 4832 4832"/>
                <a:gd name="T3" fmla="*/ 4832 h 491"/>
                <a:gd name="T4" fmla="+- 0 5948 5555"/>
                <a:gd name="T5" fmla="*/ T4 w 984"/>
                <a:gd name="T6" fmla="+- 0 4837 4832"/>
                <a:gd name="T7" fmla="*/ 4837 h 491"/>
                <a:gd name="T8" fmla="+- 0 5856 5555"/>
                <a:gd name="T9" fmla="*/ T8 w 984"/>
                <a:gd name="T10" fmla="+- 0 4851 4832"/>
                <a:gd name="T11" fmla="*/ 4851 h 491"/>
                <a:gd name="T12" fmla="+- 0 5772 5555"/>
                <a:gd name="T13" fmla="*/ T12 w 984"/>
                <a:gd name="T14" fmla="+- 0 4874 4832"/>
                <a:gd name="T15" fmla="*/ 4874 h 491"/>
                <a:gd name="T16" fmla="+- 0 5699 5555"/>
                <a:gd name="T17" fmla="*/ T16 w 984"/>
                <a:gd name="T18" fmla="+- 0 4904 4832"/>
                <a:gd name="T19" fmla="*/ 4904 h 491"/>
                <a:gd name="T20" fmla="+- 0 5639 5555"/>
                <a:gd name="T21" fmla="*/ T20 w 984"/>
                <a:gd name="T22" fmla="+- 0 4940 4832"/>
                <a:gd name="T23" fmla="*/ 4940 h 491"/>
                <a:gd name="T24" fmla="+- 0 5593 5555"/>
                <a:gd name="T25" fmla="*/ T24 w 984"/>
                <a:gd name="T26" fmla="+- 0 4981 4832"/>
                <a:gd name="T27" fmla="*/ 4981 h 491"/>
                <a:gd name="T28" fmla="+- 0 5555 5555"/>
                <a:gd name="T29" fmla="*/ T28 w 984"/>
                <a:gd name="T30" fmla="+- 0 5075 4832"/>
                <a:gd name="T31" fmla="*/ 5075 h 491"/>
                <a:gd name="T32" fmla="+- 0 5565 5555"/>
                <a:gd name="T33" fmla="*/ T32 w 984"/>
                <a:gd name="T34" fmla="+- 0 5125 4832"/>
                <a:gd name="T35" fmla="*/ 5125 h 491"/>
                <a:gd name="T36" fmla="+- 0 5639 5555"/>
                <a:gd name="T37" fmla="*/ T36 w 984"/>
                <a:gd name="T38" fmla="+- 0 5214 4832"/>
                <a:gd name="T39" fmla="*/ 5214 h 491"/>
                <a:gd name="T40" fmla="+- 0 5699 5555"/>
                <a:gd name="T41" fmla="*/ T40 w 984"/>
                <a:gd name="T42" fmla="+- 0 5251 4832"/>
                <a:gd name="T43" fmla="*/ 5251 h 491"/>
                <a:gd name="T44" fmla="+- 0 5772 5555"/>
                <a:gd name="T45" fmla="*/ T44 w 984"/>
                <a:gd name="T46" fmla="+- 0 5281 4832"/>
                <a:gd name="T47" fmla="*/ 5281 h 491"/>
                <a:gd name="T48" fmla="+- 0 5856 5555"/>
                <a:gd name="T49" fmla="*/ T48 w 984"/>
                <a:gd name="T50" fmla="+- 0 5303 4832"/>
                <a:gd name="T51" fmla="*/ 5303 h 491"/>
                <a:gd name="T52" fmla="+- 0 5948 5555"/>
                <a:gd name="T53" fmla="*/ T52 w 984"/>
                <a:gd name="T54" fmla="+- 0 5317 4832"/>
                <a:gd name="T55" fmla="*/ 5317 h 491"/>
                <a:gd name="T56" fmla="+- 0 6046 5555"/>
                <a:gd name="T57" fmla="*/ T56 w 984"/>
                <a:gd name="T58" fmla="+- 0 5322 4832"/>
                <a:gd name="T59" fmla="*/ 5322 h 491"/>
                <a:gd name="T60" fmla="+- 0 6145 5555"/>
                <a:gd name="T61" fmla="*/ T60 w 984"/>
                <a:gd name="T62" fmla="+- 0 5317 4832"/>
                <a:gd name="T63" fmla="*/ 5317 h 491"/>
                <a:gd name="T64" fmla="+- 0 6237 5555"/>
                <a:gd name="T65" fmla="*/ T64 w 984"/>
                <a:gd name="T66" fmla="+- 0 5303 4832"/>
                <a:gd name="T67" fmla="*/ 5303 h 491"/>
                <a:gd name="T68" fmla="+- 0 6320 5555"/>
                <a:gd name="T69" fmla="*/ T68 w 984"/>
                <a:gd name="T70" fmla="+- 0 5281 4832"/>
                <a:gd name="T71" fmla="*/ 5281 h 491"/>
                <a:gd name="T72" fmla="+- 0 6393 5555"/>
                <a:gd name="T73" fmla="*/ T72 w 984"/>
                <a:gd name="T74" fmla="+- 0 5251 4832"/>
                <a:gd name="T75" fmla="*/ 5251 h 491"/>
                <a:gd name="T76" fmla="+- 0 6453 5555"/>
                <a:gd name="T77" fmla="*/ T76 w 984"/>
                <a:gd name="T78" fmla="+- 0 5214 4832"/>
                <a:gd name="T79" fmla="*/ 5214 h 491"/>
                <a:gd name="T80" fmla="+- 0 6499 5555"/>
                <a:gd name="T81" fmla="*/ T80 w 984"/>
                <a:gd name="T82" fmla="+- 0 5172 4832"/>
                <a:gd name="T83" fmla="*/ 5172 h 491"/>
                <a:gd name="T84" fmla="+- 0 6538 5555"/>
                <a:gd name="T85" fmla="*/ T84 w 984"/>
                <a:gd name="T86" fmla="+- 0 5075 4832"/>
                <a:gd name="T87" fmla="*/ 5075 h 491"/>
                <a:gd name="T88" fmla="+- 0 6528 5555"/>
                <a:gd name="T89" fmla="*/ T88 w 984"/>
                <a:gd name="T90" fmla="+- 0 5026 4832"/>
                <a:gd name="T91" fmla="*/ 5026 h 491"/>
                <a:gd name="T92" fmla="+- 0 6453 5555"/>
                <a:gd name="T93" fmla="*/ T92 w 984"/>
                <a:gd name="T94" fmla="+- 0 4940 4832"/>
                <a:gd name="T95" fmla="*/ 4940 h 491"/>
                <a:gd name="T96" fmla="+- 0 6393 5555"/>
                <a:gd name="T97" fmla="*/ T96 w 984"/>
                <a:gd name="T98" fmla="+- 0 4904 4832"/>
                <a:gd name="T99" fmla="*/ 4904 h 491"/>
                <a:gd name="T100" fmla="+- 0 6320 5555"/>
                <a:gd name="T101" fmla="*/ T100 w 984"/>
                <a:gd name="T102" fmla="+- 0 4874 4832"/>
                <a:gd name="T103" fmla="*/ 4874 h 491"/>
                <a:gd name="T104" fmla="+- 0 6237 5555"/>
                <a:gd name="T105" fmla="*/ T104 w 984"/>
                <a:gd name="T106" fmla="+- 0 4851 4832"/>
                <a:gd name="T107" fmla="*/ 4851 h 491"/>
                <a:gd name="T108" fmla="+- 0 6145 5555"/>
                <a:gd name="T109" fmla="*/ T108 w 984"/>
                <a:gd name="T110" fmla="+- 0 4837 4832"/>
                <a:gd name="T111" fmla="*/ 4837 h 491"/>
                <a:gd name="T112" fmla="+- 0 6046 5555"/>
                <a:gd name="T113" fmla="*/ T112 w 984"/>
                <a:gd name="T114" fmla="+- 0 4832 4832"/>
                <a:gd name="T115" fmla="*/ 4832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1" y="0"/>
                  </a:moveTo>
                  <a:lnTo>
                    <a:pt x="393" y="5"/>
                  </a:lnTo>
                  <a:lnTo>
                    <a:pt x="301" y="19"/>
                  </a:lnTo>
                  <a:lnTo>
                    <a:pt x="217" y="42"/>
                  </a:lnTo>
                  <a:lnTo>
                    <a:pt x="144" y="72"/>
                  </a:lnTo>
                  <a:lnTo>
                    <a:pt x="84" y="108"/>
                  </a:lnTo>
                  <a:lnTo>
                    <a:pt x="38" y="149"/>
                  </a:lnTo>
                  <a:lnTo>
                    <a:pt x="0" y="243"/>
                  </a:lnTo>
                  <a:lnTo>
                    <a:pt x="10" y="293"/>
                  </a:lnTo>
                  <a:lnTo>
                    <a:pt x="84" y="382"/>
                  </a:lnTo>
                  <a:lnTo>
                    <a:pt x="144" y="419"/>
                  </a:lnTo>
                  <a:lnTo>
                    <a:pt x="217" y="449"/>
                  </a:lnTo>
                  <a:lnTo>
                    <a:pt x="301" y="471"/>
                  </a:lnTo>
                  <a:lnTo>
                    <a:pt x="393" y="485"/>
                  </a:lnTo>
                  <a:lnTo>
                    <a:pt x="491" y="490"/>
                  </a:lnTo>
                  <a:lnTo>
                    <a:pt x="590" y="485"/>
                  </a:lnTo>
                  <a:lnTo>
                    <a:pt x="682" y="471"/>
                  </a:lnTo>
                  <a:lnTo>
                    <a:pt x="765" y="449"/>
                  </a:lnTo>
                  <a:lnTo>
                    <a:pt x="838" y="419"/>
                  </a:lnTo>
                  <a:lnTo>
                    <a:pt x="898" y="382"/>
                  </a:lnTo>
                  <a:lnTo>
                    <a:pt x="944" y="340"/>
                  </a:lnTo>
                  <a:lnTo>
                    <a:pt x="983" y="243"/>
                  </a:lnTo>
                  <a:lnTo>
                    <a:pt x="973" y="194"/>
                  </a:lnTo>
                  <a:lnTo>
                    <a:pt x="898" y="108"/>
                  </a:lnTo>
                  <a:lnTo>
                    <a:pt x="838" y="72"/>
                  </a:lnTo>
                  <a:lnTo>
                    <a:pt x="765" y="42"/>
                  </a:lnTo>
                  <a:lnTo>
                    <a:pt x="682" y="19"/>
                  </a:lnTo>
                  <a:lnTo>
                    <a:pt x="590" y="5"/>
                  </a:lnTo>
                  <a:lnTo>
                    <a:pt x="4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31" name="Freeform 157">
              <a:extLst>
                <a:ext uri="{FF2B5EF4-FFF2-40B4-BE49-F238E27FC236}">
                  <a16:creationId xmlns:a16="http://schemas.microsoft.com/office/drawing/2014/main" id="{7B49B32D-B283-453C-9133-7253B55E000E}"/>
                </a:ext>
              </a:extLst>
            </p:cNvPr>
            <p:cNvSpPr>
              <a:spLocks/>
            </p:cNvSpPr>
            <p:nvPr/>
          </p:nvSpPr>
          <p:spPr bwMode="auto">
            <a:xfrm>
              <a:off x="5554" y="4832"/>
              <a:ext cx="984" cy="491"/>
            </a:xfrm>
            <a:custGeom>
              <a:avLst/>
              <a:gdLst>
                <a:gd name="T0" fmla="+- 0 6145 5555"/>
                <a:gd name="T1" fmla="*/ T0 w 984"/>
                <a:gd name="T2" fmla="+- 0 5317 4832"/>
                <a:gd name="T3" fmla="*/ 5317 h 491"/>
                <a:gd name="T4" fmla="+- 0 6237 5555"/>
                <a:gd name="T5" fmla="*/ T4 w 984"/>
                <a:gd name="T6" fmla="+- 0 5303 4832"/>
                <a:gd name="T7" fmla="*/ 5303 h 491"/>
                <a:gd name="T8" fmla="+- 0 6320 5555"/>
                <a:gd name="T9" fmla="*/ T8 w 984"/>
                <a:gd name="T10" fmla="+- 0 5281 4832"/>
                <a:gd name="T11" fmla="*/ 5281 h 491"/>
                <a:gd name="T12" fmla="+- 0 6393 5555"/>
                <a:gd name="T13" fmla="*/ T12 w 984"/>
                <a:gd name="T14" fmla="+- 0 5251 4832"/>
                <a:gd name="T15" fmla="*/ 5251 h 491"/>
                <a:gd name="T16" fmla="+- 0 6453 5555"/>
                <a:gd name="T17" fmla="*/ T16 w 984"/>
                <a:gd name="T18" fmla="+- 0 5214 4832"/>
                <a:gd name="T19" fmla="*/ 5214 h 491"/>
                <a:gd name="T20" fmla="+- 0 6499 5555"/>
                <a:gd name="T21" fmla="*/ T20 w 984"/>
                <a:gd name="T22" fmla="+- 0 5172 4832"/>
                <a:gd name="T23" fmla="*/ 5172 h 491"/>
                <a:gd name="T24" fmla="+- 0 6538 5555"/>
                <a:gd name="T25" fmla="*/ T24 w 984"/>
                <a:gd name="T26" fmla="+- 0 5075 4832"/>
                <a:gd name="T27" fmla="*/ 5075 h 491"/>
                <a:gd name="T28" fmla="+- 0 6528 5555"/>
                <a:gd name="T29" fmla="*/ T28 w 984"/>
                <a:gd name="T30" fmla="+- 0 5026 4832"/>
                <a:gd name="T31" fmla="*/ 5026 h 491"/>
                <a:gd name="T32" fmla="+- 0 6453 5555"/>
                <a:gd name="T33" fmla="*/ T32 w 984"/>
                <a:gd name="T34" fmla="+- 0 4940 4832"/>
                <a:gd name="T35" fmla="*/ 4940 h 491"/>
                <a:gd name="T36" fmla="+- 0 6393 5555"/>
                <a:gd name="T37" fmla="*/ T36 w 984"/>
                <a:gd name="T38" fmla="+- 0 4904 4832"/>
                <a:gd name="T39" fmla="*/ 4904 h 491"/>
                <a:gd name="T40" fmla="+- 0 6320 5555"/>
                <a:gd name="T41" fmla="*/ T40 w 984"/>
                <a:gd name="T42" fmla="+- 0 4874 4832"/>
                <a:gd name="T43" fmla="*/ 4874 h 491"/>
                <a:gd name="T44" fmla="+- 0 6237 5555"/>
                <a:gd name="T45" fmla="*/ T44 w 984"/>
                <a:gd name="T46" fmla="+- 0 4851 4832"/>
                <a:gd name="T47" fmla="*/ 4851 h 491"/>
                <a:gd name="T48" fmla="+- 0 6145 5555"/>
                <a:gd name="T49" fmla="*/ T48 w 984"/>
                <a:gd name="T50" fmla="+- 0 4837 4832"/>
                <a:gd name="T51" fmla="*/ 4837 h 491"/>
                <a:gd name="T52" fmla="+- 0 6046 5555"/>
                <a:gd name="T53" fmla="*/ T52 w 984"/>
                <a:gd name="T54" fmla="+- 0 4832 4832"/>
                <a:gd name="T55" fmla="*/ 4832 h 491"/>
                <a:gd name="T56" fmla="+- 0 5948 5555"/>
                <a:gd name="T57" fmla="*/ T56 w 984"/>
                <a:gd name="T58" fmla="+- 0 4837 4832"/>
                <a:gd name="T59" fmla="*/ 4837 h 491"/>
                <a:gd name="T60" fmla="+- 0 5856 5555"/>
                <a:gd name="T61" fmla="*/ T60 w 984"/>
                <a:gd name="T62" fmla="+- 0 4851 4832"/>
                <a:gd name="T63" fmla="*/ 4851 h 491"/>
                <a:gd name="T64" fmla="+- 0 5772 5555"/>
                <a:gd name="T65" fmla="*/ T64 w 984"/>
                <a:gd name="T66" fmla="+- 0 4874 4832"/>
                <a:gd name="T67" fmla="*/ 4874 h 491"/>
                <a:gd name="T68" fmla="+- 0 5699 5555"/>
                <a:gd name="T69" fmla="*/ T68 w 984"/>
                <a:gd name="T70" fmla="+- 0 4904 4832"/>
                <a:gd name="T71" fmla="*/ 4904 h 491"/>
                <a:gd name="T72" fmla="+- 0 5639 5555"/>
                <a:gd name="T73" fmla="*/ T72 w 984"/>
                <a:gd name="T74" fmla="+- 0 4940 4832"/>
                <a:gd name="T75" fmla="*/ 4940 h 491"/>
                <a:gd name="T76" fmla="+- 0 5593 5555"/>
                <a:gd name="T77" fmla="*/ T76 w 984"/>
                <a:gd name="T78" fmla="+- 0 4981 4832"/>
                <a:gd name="T79" fmla="*/ 4981 h 491"/>
                <a:gd name="T80" fmla="+- 0 5555 5555"/>
                <a:gd name="T81" fmla="*/ T80 w 984"/>
                <a:gd name="T82" fmla="+- 0 5075 4832"/>
                <a:gd name="T83" fmla="*/ 5075 h 491"/>
                <a:gd name="T84" fmla="+- 0 5565 5555"/>
                <a:gd name="T85" fmla="*/ T84 w 984"/>
                <a:gd name="T86" fmla="+- 0 5125 4832"/>
                <a:gd name="T87" fmla="*/ 5125 h 491"/>
                <a:gd name="T88" fmla="+- 0 5639 5555"/>
                <a:gd name="T89" fmla="*/ T88 w 984"/>
                <a:gd name="T90" fmla="+- 0 5214 4832"/>
                <a:gd name="T91" fmla="*/ 5214 h 491"/>
                <a:gd name="T92" fmla="+- 0 5699 5555"/>
                <a:gd name="T93" fmla="*/ T92 w 984"/>
                <a:gd name="T94" fmla="+- 0 5251 4832"/>
                <a:gd name="T95" fmla="*/ 5251 h 491"/>
                <a:gd name="T96" fmla="+- 0 5772 5555"/>
                <a:gd name="T97" fmla="*/ T96 w 984"/>
                <a:gd name="T98" fmla="+- 0 5281 4832"/>
                <a:gd name="T99" fmla="*/ 5281 h 491"/>
                <a:gd name="T100" fmla="+- 0 5856 5555"/>
                <a:gd name="T101" fmla="*/ T100 w 984"/>
                <a:gd name="T102" fmla="+- 0 5303 4832"/>
                <a:gd name="T103" fmla="*/ 5303 h 491"/>
                <a:gd name="T104" fmla="+- 0 5948 5555"/>
                <a:gd name="T105" fmla="*/ T104 w 984"/>
                <a:gd name="T106" fmla="+- 0 5317 4832"/>
                <a:gd name="T107" fmla="*/ 5317 h 491"/>
                <a:gd name="T108" fmla="+- 0 6046 5555"/>
                <a:gd name="T109" fmla="*/ T108 w 984"/>
                <a:gd name="T110" fmla="+- 0 5322 4832"/>
                <a:gd name="T111" fmla="*/ 5322 h 491"/>
                <a:gd name="T112" fmla="+- 0 6145 5555"/>
                <a:gd name="T113" fmla="*/ T112 w 984"/>
                <a:gd name="T114" fmla="+- 0 5317 4832"/>
                <a:gd name="T115" fmla="*/ 5317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590" y="485"/>
                  </a:moveTo>
                  <a:lnTo>
                    <a:pt x="682" y="471"/>
                  </a:lnTo>
                  <a:lnTo>
                    <a:pt x="765" y="449"/>
                  </a:lnTo>
                  <a:lnTo>
                    <a:pt x="838" y="419"/>
                  </a:lnTo>
                  <a:lnTo>
                    <a:pt x="898" y="382"/>
                  </a:lnTo>
                  <a:lnTo>
                    <a:pt x="944" y="340"/>
                  </a:lnTo>
                  <a:lnTo>
                    <a:pt x="983" y="243"/>
                  </a:lnTo>
                  <a:lnTo>
                    <a:pt x="973" y="194"/>
                  </a:lnTo>
                  <a:lnTo>
                    <a:pt x="898" y="108"/>
                  </a:lnTo>
                  <a:lnTo>
                    <a:pt x="838" y="72"/>
                  </a:lnTo>
                  <a:lnTo>
                    <a:pt x="765" y="42"/>
                  </a:lnTo>
                  <a:lnTo>
                    <a:pt x="682" y="19"/>
                  </a:lnTo>
                  <a:lnTo>
                    <a:pt x="590" y="5"/>
                  </a:lnTo>
                  <a:lnTo>
                    <a:pt x="491" y="0"/>
                  </a:lnTo>
                  <a:lnTo>
                    <a:pt x="393" y="5"/>
                  </a:lnTo>
                  <a:lnTo>
                    <a:pt x="301" y="19"/>
                  </a:lnTo>
                  <a:lnTo>
                    <a:pt x="217" y="42"/>
                  </a:lnTo>
                  <a:lnTo>
                    <a:pt x="144" y="72"/>
                  </a:lnTo>
                  <a:lnTo>
                    <a:pt x="84" y="108"/>
                  </a:lnTo>
                  <a:lnTo>
                    <a:pt x="38" y="149"/>
                  </a:lnTo>
                  <a:lnTo>
                    <a:pt x="0" y="243"/>
                  </a:lnTo>
                  <a:lnTo>
                    <a:pt x="10" y="293"/>
                  </a:lnTo>
                  <a:lnTo>
                    <a:pt x="84" y="382"/>
                  </a:lnTo>
                  <a:lnTo>
                    <a:pt x="144" y="419"/>
                  </a:lnTo>
                  <a:lnTo>
                    <a:pt x="217" y="449"/>
                  </a:lnTo>
                  <a:lnTo>
                    <a:pt x="301" y="471"/>
                  </a:lnTo>
                  <a:lnTo>
                    <a:pt x="393" y="485"/>
                  </a:lnTo>
                  <a:lnTo>
                    <a:pt x="491" y="490"/>
                  </a:lnTo>
                  <a:lnTo>
                    <a:pt x="590" y="485"/>
                  </a:lnTo>
                </a:path>
              </a:pathLst>
            </a:custGeom>
            <a:noFill/>
            <a:ln w="5400">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32" name="Line 158">
              <a:extLst>
                <a:ext uri="{FF2B5EF4-FFF2-40B4-BE49-F238E27FC236}">
                  <a16:creationId xmlns:a16="http://schemas.microsoft.com/office/drawing/2014/main" id="{535BACA5-1CE7-4943-AECA-BA75339C7264}"/>
                </a:ext>
              </a:extLst>
            </p:cNvPr>
            <p:cNvCxnSpPr>
              <a:cxnSpLocks noChangeShapeType="1"/>
            </p:cNvCxnSpPr>
            <p:nvPr/>
          </p:nvCxnSpPr>
          <p:spPr bwMode="auto">
            <a:xfrm>
              <a:off x="4138" y="2860"/>
              <a:ext cx="1690" cy="1963"/>
            </a:xfrm>
            <a:prstGeom prst="line">
              <a:avLst/>
            </a:prstGeom>
            <a:noFill/>
            <a:ln w="1559">
              <a:solidFill>
                <a:srgbClr val="990033"/>
              </a:solidFill>
              <a:prstDash val="sysDot"/>
              <a:round/>
              <a:headEnd/>
              <a:tailEnd/>
            </a:ln>
            <a:extLst>
              <a:ext uri="{909E8E84-426E-40DD-AFC4-6F175D3DCCD1}">
                <a14:hiddenFill xmlns:a14="http://schemas.microsoft.com/office/drawing/2010/main">
                  <a:noFill/>
                </a14:hiddenFill>
              </a:ext>
            </a:extLst>
          </p:spPr>
        </p:cxnSp>
        <p:sp>
          <p:nvSpPr>
            <p:cNvPr id="33" name="AutoShape 159">
              <a:extLst>
                <a:ext uri="{FF2B5EF4-FFF2-40B4-BE49-F238E27FC236}">
                  <a16:creationId xmlns:a16="http://schemas.microsoft.com/office/drawing/2014/main" id="{4E03C003-33AE-4975-B1EA-ACF90CA83CA6}"/>
                </a:ext>
              </a:extLst>
            </p:cNvPr>
            <p:cNvSpPr>
              <a:spLocks/>
            </p:cNvSpPr>
            <p:nvPr/>
          </p:nvSpPr>
          <p:spPr bwMode="auto">
            <a:xfrm>
              <a:off x="5680" y="4668"/>
              <a:ext cx="155" cy="163"/>
            </a:xfrm>
            <a:custGeom>
              <a:avLst/>
              <a:gdLst>
                <a:gd name="T0" fmla="+- 0 5836 5681"/>
                <a:gd name="T1" fmla="*/ T0 w 155"/>
                <a:gd name="T2" fmla="+- 0 4831 4669"/>
                <a:gd name="T3" fmla="*/ 4831 h 163"/>
                <a:gd name="T4" fmla="+- 0 5785 5681"/>
                <a:gd name="T5" fmla="*/ T4 w 155"/>
                <a:gd name="T6" fmla="+- 0 4669 4669"/>
                <a:gd name="T7" fmla="*/ 4669 h 163"/>
                <a:gd name="T8" fmla="+- 0 5836 5681"/>
                <a:gd name="T9" fmla="*/ T8 w 155"/>
                <a:gd name="T10" fmla="+- 0 4831 4669"/>
                <a:gd name="T11" fmla="*/ 4831 h 163"/>
                <a:gd name="T12" fmla="+- 0 5681 5681"/>
                <a:gd name="T13" fmla="*/ T12 w 155"/>
                <a:gd name="T14" fmla="+- 0 4752 4669"/>
                <a:gd name="T15" fmla="*/ 4752 h 163"/>
              </a:gdLst>
              <a:ahLst/>
              <a:cxnLst>
                <a:cxn ang="0">
                  <a:pos x="T1" y="T3"/>
                </a:cxn>
                <a:cxn ang="0">
                  <a:pos x="T5" y="T7"/>
                </a:cxn>
                <a:cxn ang="0">
                  <a:pos x="T9" y="T11"/>
                </a:cxn>
                <a:cxn ang="0">
                  <a:pos x="T13" y="T15"/>
                </a:cxn>
              </a:cxnLst>
              <a:rect l="0" t="0" r="r" b="b"/>
              <a:pathLst>
                <a:path w="155" h="163">
                  <a:moveTo>
                    <a:pt x="155" y="162"/>
                  </a:moveTo>
                  <a:lnTo>
                    <a:pt x="104" y="0"/>
                  </a:lnTo>
                  <a:moveTo>
                    <a:pt x="155" y="162"/>
                  </a:moveTo>
                  <a:lnTo>
                    <a:pt x="0" y="83"/>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4" name="Freeform 160">
              <a:extLst>
                <a:ext uri="{FF2B5EF4-FFF2-40B4-BE49-F238E27FC236}">
                  <a16:creationId xmlns:a16="http://schemas.microsoft.com/office/drawing/2014/main" id="{33F42BF3-C3D9-4995-86D4-CBB0A09CFDE2}"/>
                </a:ext>
              </a:extLst>
            </p:cNvPr>
            <p:cNvSpPr>
              <a:spLocks/>
            </p:cNvSpPr>
            <p:nvPr/>
          </p:nvSpPr>
          <p:spPr bwMode="auto">
            <a:xfrm>
              <a:off x="3778" y="3070"/>
              <a:ext cx="3288" cy="2976"/>
            </a:xfrm>
            <a:custGeom>
              <a:avLst/>
              <a:gdLst>
                <a:gd name="T0" fmla="+- 0 3779 3779"/>
                <a:gd name="T1" fmla="*/ T0 w 3288"/>
                <a:gd name="T2" fmla="+- 0 3071 3071"/>
                <a:gd name="T3" fmla="*/ 3071 h 2976"/>
                <a:gd name="T4" fmla="+- 0 4361 3779"/>
                <a:gd name="T5" fmla="*/ T4 w 3288"/>
                <a:gd name="T6" fmla="+- 0 6046 3071"/>
                <a:gd name="T7" fmla="*/ 6046 h 2976"/>
                <a:gd name="T8" fmla="+- 0 7066 3779"/>
                <a:gd name="T9" fmla="*/ T8 w 3288"/>
                <a:gd name="T10" fmla="+- 0 6015 3071"/>
                <a:gd name="T11" fmla="*/ 6015 h 2976"/>
                <a:gd name="T12" fmla="+- 0 6971 3779"/>
                <a:gd name="T13" fmla="*/ T12 w 3288"/>
                <a:gd name="T14" fmla="+- 0 4941 3071"/>
                <a:gd name="T15" fmla="*/ 4941 h 2976"/>
              </a:gdLst>
              <a:ahLst/>
              <a:cxnLst>
                <a:cxn ang="0">
                  <a:pos x="T1" y="T3"/>
                </a:cxn>
                <a:cxn ang="0">
                  <a:pos x="T5" y="T7"/>
                </a:cxn>
                <a:cxn ang="0">
                  <a:pos x="T9" y="T11"/>
                </a:cxn>
                <a:cxn ang="0">
                  <a:pos x="T13" y="T15"/>
                </a:cxn>
              </a:cxnLst>
              <a:rect l="0" t="0" r="r" b="b"/>
              <a:pathLst>
                <a:path w="3288" h="2976">
                  <a:moveTo>
                    <a:pt x="0" y="0"/>
                  </a:moveTo>
                  <a:lnTo>
                    <a:pt x="582" y="2975"/>
                  </a:lnTo>
                  <a:lnTo>
                    <a:pt x="3287" y="2944"/>
                  </a:lnTo>
                  <a:lnTo>
                    <a:pt x="3192" y="1870"/>
                  </a:lnTo>
                </a:path>
              </a:pathLst>
            </a:custGeom>
            <a:noFill/>
            <a:ln w="1551">
              <a:solidFill>
                <a:srgbClr val="990033"/>
              </a:solidFill>
              <a:prstDash val="sysDot"/>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5" name="AutoShape 161">
              <a:extLst>
                <a:ext uri="{FF2B5EF4-FFF2-40B4-BE49-F238E27FC236}">
                  <a16:creationId xmlns:a16="http://schemas.microsoft.com/office/drawing/2014/main" id="{42533A51-643D-41CE-92E0-EB66221A8816}"/>
                </a:ext>
              </a:extLst>
            </p:cNvPr>
            <p:cNvSpPr>
              <a:spLocks/>
            </p:cNvSpPr>
            <p:nvPr/>
          </p:nvSpPr>
          <p:spPr bwMode="auto">
            <a:xfrm>
              <a:off x="6923" y="4949"/>
              <a:ext cx="137" cy="158"/>
            </a:xfrm>
            <a:custGeom>
              <a:avLst/>
              <a:gdLst>
                <a:gd name="T0" fmla="+- 0 6979 6924"/>
                <a:gd name="T1" fmla="*/ T0 w 137"/>
                <a:gd name="T2" fmla="+- 0 4949 4949"/>
                <a:gd name="T3" fmla="*/ 4949 h 158"/>
                <a:gd name="T4" fmla="+- 0 7061 6924"/>
                <a:gd name="T5" fmla="*/ T4 w 137"/>
                <a:gd name="T6" fmla="+- 0 5098 4949"/>
                <a:gd name="T7" fmla="*/ 5098 h 158"/>
                <a:gd name="T8" fmla="+- 0 6979 6924"/>
                <a:gd name="T9" fmla="*/ T8 w 137"/>
                <a:gd name="T10" fmla="+- 0 4949 4949"/>
                <a:gd name="T11" fmla="*/ 4949 h 158"/>
                <a:gd name="T12" fmla="+- 0 6924 6924"/>
                <a:gd name="T13" fmla="*/ T12 w 137"/>
                <a:gd name="T14" fmla="+- 0 5107 4949"/>
                <a:gd name="T15" fmla="*/ 5107 h 158"/>
              </a:gdLst>
              <a:ahLst/>
              <a:cxnLst>
                <a:cxn ang="0">
                  <a:pos x="T1" y="T3"/>
                </a:cxn>
                <a:cxn ang="0">
                  <a:pos x="T5" y="T7"/>
                </a:cxn>
                <a:cxn ang="0">
                  <a:pos x="T9" y="T11"/>
                </a:cxn>
                <a:cxn ang="0">
                  <a:pos x="T13" y="T15"/>
                </a:cxn>
              </a:cxnLst>
              <a:rect l="0" t="0" r="r" b="b"/>
              <a:pathLst>
                <a:path w="137" h="158">
                  <a:moveTo>
                    <a:pt x="55" y="0"/>
                  </a:moveTo>
                  <a:lnTo>
                    <a:pt x="137" y="149"/>
                  </a:lnTo>
                  <a:moveTo>
                    <a:pt x="55" y="0"/>
                  </a:moveTo>
                  <a:lnTo>
                    <a:pt x="0" y="158"/>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6" name="Freeform 162">
              <a:extLst>
                <a:ext uri="{FF2B5EF4-FFF2-40B4-BE49-F238E27FC236}">
                  <a16:creationId xmlns:a16="http://schemas.microsoft.com/office/drawing/2014/main" id="{CC4DC452-B789-45D8-9F88-178212AAD4F6}"/>
                </a:ext>
              </a:extLst>
            </p:cNvPr>
            <p:cNvSpPr>
              <a:spLocks/>
            </p:cNvSpPr>
            <p:nvPr/>
          </p:nvSpPr>
          <p:spPr bwMode="auto">
            <a:xfrm>
              <a:off x="3901" y="2382"/>
              <a:ext cx="2583" cy="649"/>
            </a:xfrm>
            <a:custGeom>
              <a:avLst/>
              <a:gdLst>
                <a:gd name="T0" fmla="+- 0 3901 3901"/>
                <a:gd name="T1" fmla="*/ T0 w 2583"/>
                <a:gd name="T2" fmla="+- 0 2383 2383"/>
                <a:gd name="T3" fmla="*/ 2383 h 649"/>
                <a:gd name="T4" fmla="+- 0 5313 3901"/>
                <a:gd name="T5" fmla="*/ T4 w 2583"/>
                <a:gd name="T6" fmla="+- 0 3031 2383"/>
                <a:gd name="T7" fmla="*/ 3031 h 649"/>
                <a:gd name="T8" fmla="+- 0 6484 3901"/>
                <a:gd name="T9" fmla="*/ T8 w 2583"/>
                <a:gd name="T10" fmla="+- 0 2935 2383"/>
                <a:gd name="T11" fmla="*/ 2935 h 649"/>
              </a:gdLst>
              <a:ahLst/>
              <a:cxnLst>
                <a:cxn ang="0">
                  <a:pos x="T1" y="T3"/>
                </a:cxn>
                <a:cxn ang="0">
                  <a:pos x="T5" y="T7"/>
                </a:cxn>
                <a:cxn ang="0">
                  <a:pos x="T9" y="T11"/>
                </a:cxn>
              </a:cxnLst>
              <a:rect l="0" t="0" r="r" b="b"/>
              <a:pathLst>
                <a:path w="2583" h="649">
                  <a:moveTo>
                    <a:pt x="0" y="0"/>
                  </a:moveTo>
                  <a:lnTo>
                    <a:pt x="1412" y="648"/>
                  </a:lnTo>
                  <a:lnTo>
                    <a:pt x="2583" y="552"/>
                  </a:lnTo>
                </a:path>
              </a:pathLst>
            </a:custGeom>
            <a:noFill/>
            <a:ln w="1528">
              <a:solidFill>
                <a:srgbClr val="990033"/>
              </a:solidFill>
              <a:prstDash val="sysDot"/>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7" name="AutoShape 163">
              <a:extLst>
                <a:ext uri="{FF2B5EF4-FFF2-40B4-BE49-F238E27FC236}">
                  <a16:creationId xmlns:a16="http://schemas.microsoft.com/office/drawing/2014/main" id="{748C262D-3605-4BF6-9A4D-C24A04818703}"/>
                </a:ext>
              </a:extLst>
            </p:cNvPr>
            <p:cNvSpPr>
              <a:spLocks/>
            </p:cNvSpPr>
            <p:nvPr/>
          </p:nvSpPr>
          <p:spPr bwMode="auto">
            <a:xfrm>
              <a:off x="6327" y="2889"/>
              <a:ext cx="164" cy="132"/>
            </a:xfrm>
            <a:custGeom>
              <a:avLst/>
              <a:gdLst>
                <a:gd name="T0" fmla="+- 0 6492 6328"/>
                <a:gd name="T1" fmla="*/ T0 w 164"/>
                <a:gd name="T2" fmla="+- 0 2942 2890"/>
                <a:gd name="T3" fmla="*/ 2942 h 132"/>
                <a:gd name="T4" fmla="+- 0 6336 6328"/>
                <a:gd name="T5" fmla="*/ T4 w 164"/>
                <a:gd name="T6" fmla="+- 0 3021 2890"/>
                <a:gd name="T7" fmla="*/ 3021 h 132"/>
                <a:gd name="T8" fmla="+- 0 6492 6328"/>
                <a:gd name="T9" fmla="*/ T8 w 164"/>
                <a:gd name="T10" fmla="+- 0 2942 2890"/>
                <a:gd name="T11" fmla="*/ 2942 h 132"/>
                <a:gd name="T12" fmla="+- 0 6328 6328"/>
                <a:gd name="T13" fmla="*/ T12 w 164"/>
                <a:gd name="T14" fmla="+- 0 2890 2890"/>
                <a:gd name="T15" fmla="*/ 2890 h 132"/>
              </a:gdLst>
              <a:ahLst/>
              <a:cxnLst>
                <a:cxn ang="0">
                  <a:pos x="T1" y="T3"/>
                </a:cxn>
                <a:cxn ang="0">
                  <a:pos x="T5" y="T7"/>
                </a:cxn>
                <a:cxn ang="0">
                  <a:pos x="T9" y="T11"/>
                </a:cxn>
                <a:cxn ang="0">
                  <a:pos x="T13" y="T15"/>
                </a:cxn>
              </a:cxnLst>
              <a:rect l="0" t="0" r="r" b="b"/>
              <a:pathLst>
                <a:path w="164" h="132">
                  <a:moveTo>
                    <a:pt x="164" y="52"/>
                  </a:moveTo>
                  <a:lnTo>
                    <a:pt x="8" y="131"/>
                  </a:lnTo>
                  <a:moveTo>
                    <a:pt x="164" y="52"/>
                  </a:moveTo>
                  <a:lnTo>
                    <a:pt x="0" y="0"/>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38" name="Freeform 164">
              <a:extLst>
                <a:ext uri="{FF2B5EF4-FFF2-40B4-BE49-F238E27FC236}">
                  <a16:creationId xmlns:a16="http://schemas.microsoft.com/office/drawing/2014/main" id="{63BF6698-892B-4800-A122-70F8E201C4BC}"/>
                </a:ext>
              </a:extLst>
            </p:cNvPr>
            <p:cNvSpPr>
              <a:spLocks/>
            </p:cNvSpPr>
            <p:nvPr/>
          </p:nvSpPr>
          <p:spPr bwMode="auto">
            <a:xfrm>
              <a:off x="4138" y="2693"/>
              <a:ext cx="1262" cy="724"/>
            </a:xfrm>
            <a:custGeom>
              <a:avLst/>
              <a:gdLst>
                <a:gd name="T0" fmla="+- 0 4138 4138"/>
                <a:gd name="T1" fmla="*/ T0 w 1262"/>
                <a:gd name="T2" fmla="+- 0 2693 2693"/>
                <a:gd name="T3" fmla="*/ 2693 h 724"/>
                <a:gd name="T4" fmla="+- 0 4867 4138"/>
                <a:gd name="T5" fmla="*/ T4 w 1262"/>
                <a:gd name="T6" fmla="+- 0 3307 2693"/>
                <a:gd name="T7" fmla="*/ 3307 h 724"/>
                <a:gd name="T8" fmla="+- 0 5400 4138"/>
                <a:gd name="T9" fmla="*/ T8 w 1262"/>
                <a:gd name="T10" fmla="+- 0 3417 2693"/>
                <a:gd name="T11" fmla="*/ 3417 h 724"/>
              </a:gdLst>
              <a:ahLst/>
              <a:cxnLst>
                <a:cxn ang="0">
                  <a:pos x="T1" y="T3"/>
                </a:cxn>
                <a:cxn ang="0">
                  <a:pos x="T5" y="T7"/>
                </a:cxn>
                <a:cxn ang="0">
                  <a:pos x="T9" y="T11"/>
                </a:cxn>
              </a:cxnLst>
              <a:rect l="0" t="0" r="r" b="b"/>
              <a:pathLst>
                <a:path w="1262" h="724">
                  <a:moveTo>
                    <a:pt x="0" y="0"/>
                  </a:moveTo>
                  <a:lnTo>
                    <a:pt x="729" y="614"/>
                  </a:lnTo>
                  <a:lnTo>
                    <a:pt x="1262" y="724"/>
                  </a:lnTo>
                </a:path>
              </a:pathLst>
            </a:custGeom>
            <a:noFill/>
            <a:ln w="1539">
              <a:solidFill>
                <a:srgbClr val="990033"/>
              </a:solidFill>
              <a:prstDash val="sysDot"/>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39" name="Line 165">
              <a:extLst>
                <a:ext uri="{FF2B5EF4-FFF2-40B4-BE49-F238E27FC236}">
                  <a16:creationId xmlns:a16="http://schemas.microsoft.com/office/drawing/2014/main" id="{F2BAAD78-94D6-4DB8-BFB5-1B57EB9A033A}"/>
                </a:ext>
              </a:extLst>
            </p:cNvPr>
            <p:cNvCxnSpPr>
              <a:cxnSpLocks noChangeShapeType="1"/>
            </p:cNvCxnSpPr>
            <p:nvPr/>
          </p:nvCxnSpPr>
          <p:spPr bwMode="auto">
            <a:xfrm>
              <a:off x="5408" y="3424"/>
              <a:ext cx="0" cy="0"/>
            </a:xfrm>
            <a:prstGeom prst="line">
              <a:avLst/>
            </a:prstGeom>
            <a:noFill/>
            <a:ln w="2983">
              <a:solidFill>
                <a:srgbClr val="990033"/>
              </a:solidFill>
              <a:prstDash val="solid"/>
              <a:round/>
              <a:headEnd/>
              <a:tailEnd/>
            </a:ln>
            <a:extLst>
              <a:ext uri="{909E8E84-426E-40DD-AFC4-6F175D3DCCD1}">
                <a14:hiddenFill xmlns:a14="http://schemas.microsoft.com/office/drawing/2010/main">
                  <a:noFill/>
                </a14:hiddenFill>
              </a:ext>
            </a:extLst>
          </p:spPr>
        </p:cxnSp>
        <p:sp>
          <p:nvSpPr>
            <p:cNvPr id="40" name="Text Box 166">
              <a:extLst>
                <a:ext uri="{FF2B5EF4-FFF2-40B4-BE49-F238E27FC236}">
                  <a16:creationId xmlns:a16="http://schemas.microsoft.com/office/drawing/2014/main" id="{5522244E-1EB3-4AE4-B431-20E516672D38}"/>
                </a:ext>
              </a:extLst>
            </p:cNvPr>
            <p:cNvSpPr txBox="1">
              <a:spLocks noChangeArrowheads="1"/>
            </p:cNvSpPr>
            <p:nvPr/>
          </p:nvSpPr>
          <p:spPr bwMode="auto">
            <a:xfrm>
              <a:off x="3450" y="1025"/>
              <a:ext cx="70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New</a:t>
              </a:r>
              <a:r>
                <a:rPr lang="en-IN" sz="750" spc="-20">
                  <a:effectLst/>
                  <a:latin typeface="Arial MT"/>
                  <a:ea typeface="Calibri" panose="020F0502020204030204" pitchFamily="34" charset="0"/>
                  <a:cs typeface="Times New Roman" panose="02020603050405020304" pitchFamily="18" charset="0"/>
                </a:rPr>
                <a:t> </a:t>
              </a:r>
              <a:r>
                <a:rPr lang="en-IN" sz="750">
                  <a:effectLst/>
                  <a:latin typeface="Arial MT"/>
                  <a:ea typeface="Calibri" panose="020F0502020204030204" pitchFamily="34" charset="0"/>
                  <a:cs typeface="Times New Roman" panose="02020603050405020304" pitchFamily="18" charset="0"/>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67">
              <a:extLst>
                <a:ext uri="{FF2B5EF4-FFF2-40B4-BE49-F238E27FC236}">
                  <a16:creationId xmlns:a16="http://schemas.microsoft.com/office/drawing/2014/main" id="{368EF014-19AE-42CE-B3F7-CC7372DABB5F}"/>
                </a:ext>
              </a:extLst>
            </p:cNvPr>
            <p:cNvSpPr txBox="1">
              <a:spLocks noChangeArrowheads="1"/>
            </p:cNvSpPr>
            <p:nvPr/>
          </p:nvSpPr>
          <p:spPr bwMode="auto">
            <a:xfrm>
              <a:off x="6665" y="929"/>
              <a:ext cx="83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Create</a:t>
              </a:r>
              <a:r>
                <a:rPr lang="en-IN" sz="750" spc="80">
                  <a:effectLst/>
                  <a:latin typeface="Arial MT"/>
                  <a:ea typeface="Calibri" panose="020F0502020204030204" pitchFamily="34" charset="0"/>
                  <a:cs typeface="Times New Roman" panose="02020603050405020304" pitchFamily="18" charset="0"/>
                </a:rPr>
                <a:t> </a:t>
              </a:r>
              <a:r>
                <a:rPr lang="en-IN" sz="750">
                  <a:effectLst/>
                  <a:latin typeface="Arial MT"/>
                  <a:ea typeface="Calibri" panose="020F0502020204030204" pitchFamily="34" charset="0"/>
                  <a:cs typeface="Times New Roman" panose="02020603050405020304" pitchFamily="18" charset="0"/>
                </a:rPr>
                <a:t>UID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68">
              <a:extLst>
                <a:ext uri="{FF2B5EF4-FFF2-40B4-BE49-F238E27FC236}">
                  <a16:creationId xmlns:a16="http://schemas.microsoft.com/office/drawing/2014/main" id="{8C711145-E960-41A4-A5D9-1F30BA1B46A6}"/>
                </a:ext>
              </a:extLst>
            </p:cNvPr>
            <p:cNvSpPr txBox="1">
              <a:spLocks noChangeArrowheads="1"/>
            </p:cNvSpPr>
            <p:nvPr/>
          </p:nvSpPr>
          <p:spPr bwMode="auto">
            <a:xfrm>
              <a:off x="5090" y="1069"/>
              <a:ext cx="629"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Register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69">
              <a:extLst>
                <a:ext uri="{FF2B5EF4-FFF2-40B4-BE49-F238E27FC236}">
                  <a16:creationId xmlns:a16="http://schemas.microsoft.com/office/drawing/2014/main" id="{01286FFF-9C62-47BA-A220-F0C2B0216175}"/>
                </a:ext>
              </a:extLst>
            </p:cNvPr>
            <p:cNvSpPr txBox="1">
              <a:spLocks noChangeArrowheads="1"/>
            </p:cNvSpPr>
            <p:nvPr/>
          </p:nvSpPr>
          <p:spPr bwMode="auto">
            <a:xfrm>
              <a:off x="8350" y="1516"/>
              <a:ext cx="50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Admin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70">
              <a:extLst>
                <a:ext uri="{FF2B5EF4-FFF2-40B4-BE49-F238E27FC236}">
                  <a16:creationId xmlns:a16="http://schemas.microsoft.com/office/drawing/2014/main" id="{4BB8ADD2-B8FA-42FA-BE45-7C1D48F847FB}"/>
                </a:ext>
              </a:extLst>
            </p:cNvPr>
            <p:cNvSpPr txBox="1">
              <a:spLocks noChangeArrowheads="1"/>
            </p:cNvSpPr>
            <p:nvPr/>
          </p:nvSpPr>
          <p:spPr bwMode="auto">
            <a:xfrm>
              <a:off x="5905" y="1980"/>
              <a:ext cx="441"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71">
              <a:extLst>
                <a:ext uri="{FF2B5EF4-FFF2-40B4-BE49-F238E27FC236}">
                  <a16:creationId xmlns:a16="http://schemas.microsoft.com/office/drawing/2014/main" id="{E9810CE3-72ED-4EEB-B5B4-DD0B86B08238}"/>
                </a:ext>
              </a:extLst>
            </p:cNvPr>
            <p:cNvSpPr txBox="1">
              <a:spLocks noChangeArrowheads="1"/>
            </p:cNvSpPr>
            <p:nvPr/>
          </p:nvSpPr>
          <p:spPr bwMode="auto">
            <a:xfrm>
              <a:off x="3168" y="2778"/>
              <a:ext cx="97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Existing</a:t>
              </a:r>
              <a:r>
                <a:rPr lang="en-IN" sz="750" spc="90">
                  <a:effectLst/>
                  <a:latin typeface="Arial MT"/>
                  <a:ea typeface="Calibri" panose="020F0502020204030204" pitchFamily="34" charset="0"/>
                  <a:cs typeface="Times New Roman" panose="02020603050405020304" pitchFamily="18" charset="0"/>
                </a:rPr>
                <a:t> </a:t>
              </a:r>
              <a:r>
                <a:rPr lang="en-IN" sz="750">
                  <a:effectLst/>
                  <a:latin typeface="Arial MT"/>
                  <a:ea typeface="Calibri" panose="020F0502020204030204" pitchFamily="34" charset="0"/>
                  <a:cs typeface="Times New Roman" panose="02020603050405020304" pitchFamily="18" charset="0"/>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72">
              <a:extLst>
                <a:ext uri="{FF2B5EF4-FFF2-40B4-BE49-F238E27FC236}">
                  <a16:creationId xmlns:a16="http://schemas.microsoft.com/office/drawing/2014/main" id="{D6AC9401-0EC4-437A-9441-CB7B35257182}"/>
                </a:ext>
              </a:extLst>
            </p:cNvPr>
            <p:cNvSpPr txBox="1">
              <a:spLocks noChangeArrowheads="1"/>
            </p:cNvSpPr>
            <p:nvPr/>
          </p:nvSpPr>
          <p:spPr bwMode="auto">
            <a:xfrm>
              <a:off x="5203" y="2821"/>
              <a:ext cx="53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Browse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73">
              <a:extLst>
                <a:ext uri="{FF2B5EF4-FFF2-40B4-BE49-F238E27FC236}">
                  <a16:creationId xmlns:a16="http://schemas.microsoft.com/office/drawing/2014/main" id="{CF0B3FFA-2F06-4A8E-B57A-1AA930926D9F}"/>
                </a:ext>
              </a:extLst>
            </p:cNvPr>
            <p:cNvSpPr txBox="1">
              <a:spLocks noChangeArrowheads="1"/>
            </p:cNvSpPr>
            <p:nvPr/>
          </p:nvSpPr>
          <p:spPr bwMode="auto">
            <a:xfrm>
              <a:off x="6715" y="3312"/>
              <a:ext cx="57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Deposit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74">
              <a:extLst>
                <a:ext uri="{FF2B5EF4-FFF2-40B4-BE49-F238E27FC236}">
                  <a16:creationId xmlns:a16="http://schemas.microsoft.com/office/drawing/2014/main" id="{0868104C-2F9E-4E4F-989B-0E065AB809BB}"/>
                </a:ext>
              </a:extLst>
            </p:cNvPr>
            <p:cNvSpPr txBox="1">
              <a:spLocks noChangeArrowheads="1"/>
            </p:cNvSpPr>
            <p:nvPr/>
          </p:nvSpPr>
          <p:spPr bwMode="auto">
            <a:xfrm>
              <a:off x="5563" y="3943"/>
              <a:ext cx="70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Withdraw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75">
              <a:extLst>
                <a:ext uri="{FF2B5EF4-FFF2-40B4-BE49-F238E27FC236}">
                  <a16:creationId xmlns:a16="http://schemas.microsoft.com/office/drawing/2014/main" id="{997CACB3-C112-4797-8694-387D9165A420}"/>
                </a:ext>
              </a:extLst>
            </p:cNvPr>
            <p:cNvSpPr txBox="1">
              <a:spLocks noChangeArrowheads="1"/>
            </p:cNvSpPr>
            <p:nvPr/>
          </p:nvSpPr>
          <p:spPr bwMode="auto">
            <a:xfrm>
              <a:off x="6583" y="4644"/>
              <a:ext cx="697"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Purchase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176">
              <a:extLst>
                <a:ext uri="{FF2B5EF4-FFF2-40B4-BE49-F238E27FC236}">
                  <a16:creationId xmlns:a16="http://schemas.microsoft.com/office/drawing/2014/main" id="{783FDE47-3FA1-45FC-B405-285ED5727B0F}"/>
                </a:ext>
              </a:extLst>
            </p:cNvPr>
            <p:cNvSpPr txBox="1">
              <a:spLocks noChangeArrowheads="1"/>
            </p:cNvSpPr>
            <p:nvPr/>
          </p:nvSpPr>
          <p:spPr bwMode="auto">
            <a:xfrm>
              <a:off x="5800" y="5486"/>
              <a:ext cx="506"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855"/>
                </a:lnSpc>
                <a:spcAft>
                  <a:spcPts val="800"/>
                </a:spcAft>
              </a:pPr>
              <a:r>
                <a:rPr lang="en-IN" sz="750">
                  <a:effectLst/>
                  <a:latin typeface="Arial MT"/>
                  <a:ea typeface="Calibri" panose="020F0502020204030204" pitchFamily="34" charset="0"/>
                  <a:cs typeface="Times New Roman" panose="02020603050405020304" pitchFamily="18" charset="0"/>
                </a:rPr>
                <a:t>Enqire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6D1819BC-1AA2-4810-B540-E0355C12BA26}"/>
              </a:ext>
            </a:extLst>
          </p:cNvPr>
          <p:cNvGrpSpPr>
            <a:grpSpLocks/>
          </p:cNvGrpSpPr>
          <p:nvPr/>
        </p:nvGrpSpPr>
        <p:grpSpPr bwMode="auto">
          <a:xfrm>
            <a:off x="646356" y="1315245"/>
            <a:ext cx="1502410" cy="467995"/>
            <a:chOff x="3521" y="1244"/>
            <a:chExt cx="2366" cy="737"/>
          </a:xfrm>
        </p:grpSpPr>
        <p:pic>
          <p:nvPicPr>
            <p:cNvPr id="52" name="Picture 51">
              <a:extLst>
                <a:ext uri="{FF2B5EF4-FFF2-40B4-BE49-F238E27FC236}">
                  <a16:creationId xmlns:a16="http://schemas.microsoft.com/office/drawing/2014/main" id="{55A5BC00-0A74-4466-BCC5-90966A50C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 y="1244"/>
              <a:ext cx="38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179">
              <a:extLst>
                <a:ext uri="{FF2B5EF4-FFF2-40B4-BE49-F238E27FC236}">
                  <a16:creationId xmlns:a16="http://schemas.microsoft.com/office/drawing/2014/main" id="{37625BE5-0A7C-44C4-88D0-FD61D8E9A82B}"/>
                </a:ext>
              </a:extLst>
            </p:cNvPr>
            <p:cNvSpPr>
              <a:spLocks/>
            </p:cNvSpPr>
            <p:nvPr/>
          </p:nvSpPr>
          <p:spPr bwMode="auto">
            <a:xfrm>
              <a:off x="3523" y="1687"/>
              <a:ext cx="529" cy="250"/>
            </a:xfrm>
            <a:custGeom>
              <a:avLst/>
              <a:gdLst>
                <a:gd name="T0" fmla="+- 0 3523 3523"/>
                <a:gd name="T1" fmla="*/ T0 w 529"/>
                <a:gd name="T2" fmla="+- 0 1937 1687"/>
                <a:gd name="T3" fmla="*/ 1937 h 250"/>
                <a:gd name="T4" fmla="+- 0 3787 3523"/>
                <a:gd name="T5" fmla="*/ T4 w 529"/>
                <a:gd name="T6" fmla="+- 0 1687 1687"/>
                <a:gd name="T7" fmla="*/ 1687 h 250"/>
                <a:gd name="T8" fmla="+- 0 4052 3523"/>
                <a:gd name="T9" fmla="*/ T8 w 529"/>
                <a:gd name="T10" fmla="+- 0 1937 1687"/>
                <a:gd name="T11" fmla="*/ 1937 h 250"/>
              </a:gdLst>
              <a:ahLst/>
              <a:cxnLst>
                <a:cxn ang="0">
                  <a:pos x="T1" y="T3"/>
                </a:cxn>
                <a:cxn ang="0">
                  <a:pos x="T5" y="T7"/>
                </a:cxn>
                <a:cxn ang="0">
                  <a:pos x="T9" y="T11"/>
                </a:cxn>
              </a:cxnLst>
              <a:rect l="0" t="0" r="r" b="b"/>
              <a:pathLst>
                <a:path w="529" h="250">
                  <a:moveTo>
                    <a:pt x="0" y="250"/>
                  </a:moveTo>
                  <a:lnTo>
                    <a:pt x="264" y="0"/>
                  </a:lnTo>
                  <a:lnTo>
                    <a:pt x="529" y="250"/>
                  </a:lnTo>
                </a:path>
              </a:pathLst>
            </a:custGeom>
            <a:noFill/>
            <a:ln w="2968">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54" name="Freeform 180">
              <a:extLst>
                <a:ext uri="{FF2B5EF4-FFF2-40B4-BE49-F238E27FC236}">
                  <a16:creationId xmlns:a16="http://schemas.microsoft.com/office/drawing/2014/main" id="{94499A1F-BA72-40FB-AF45-7E41121BF25F}"/>
                </a:ext>
              </a:extLst>
            </p:cNvPr>
            <p:cNvSpPr>
              <a:spLocks/>
            </p:cNvSpPr>
            <p:nvPr/>
          </p:nvSpPr>
          <p:spPr bwMode="auto">
            <a:xfrm>
              <a:off x="4898" y="1485"/>
              <a:ext cx="984" cy="491"/>
            </a:xfrm>
            <a:custGeom>
              <a:avLst/>
              <a:gdLst>
                <a:gd name="T0" fmla="+- 0 5390 4899"/>
                <a:gd name="T1" fmla="*/ T0 w 984"/>
                <a:gd name="T2" fmla="+- 0 1486 1486"/>
                <a:gd name="T3" fmla="*/ 1486 h 491"/>
                <a:gd name="T4" fmla="+- 0 5292 4899"/>
                <a:gd name="T5" fmla="*/ T4 w 984"/>
                <a:gd name="T6" fmla="+- 0 1491 1486"/>
                <a:gd name="T7" fmla="*/ 1491 h 491"/>
                <a:gd name="T8" fmla="+- 0 5200 4899"/>
                <a:gd name="T9" fmla="*/ T8 w 984"/>
                <a:gd name="T10" fmla="+- 0 1505 1486"/>
                <a:gd name="T11" fmla="*/ 1505 h 491"/>
                <a:gd name="T12" fmla="+- 0 5117 4899"/>
                <a:gd name="T13" fmla="*/ T12 w 984"/>
                <a:gd name="T14" fmla="+- 0 1527 1486"/>
                <a:gd name="T15" fmla="*/ 1527 h 491"/>
                <a:gd name="T16" fmla="+- 0 5044 4899"/>
                <a:gd name="T17" fmla="*/ T16 w 984"/>
                <a:gd name="T18" fmla="+- 0 1557 1486"/>
                <a:gd name="T19" fmla="*/ 1557 h 491"/>
                <a:gd name="T20" fmla="+- 0 4983 4899"/>
                <a:gd name="T21" fmla="*/ T20 w 984"/>
                <a:gd name="T22" fmla="+- 0 1593 1486"/>
                <a:gd name="T23" fmla="*/ 1593 h 491"/>
                <a:gd name="T24" fmla="+- 0 4938 4899"/>
                <a:gd name="T25" fmla="*/ T24 w 984"/>
                <a:gd name="T26" fmla="+- 0 1634 1486"/>
                <a:gd name="T27" fmla="*/ 1634 h 491"/>
                <a:gd name="T28" fmla="+- 0 4899 4899"/>
                <a:gd name="T29" fmla="*/ T28 w 984"/>
                <a:gd name="T30" fmla="+- 0 1728 1486"/>
                <a:gd name="T31" fmla="*/ 1728 h 491"/>
                <a:gd name="T32" fmla="+- 0 4909 4899"/>
                <a:gd name="T33" fmla="*/ T32 w 984"/>
                <a:gd name="T34" fmla="+- 0 1779 1486"/>
                <a:gd name="T35" fmla="*/ 1779 h 491"/>
                <a:gd name="T36" fmla="+- 0 4983 4899"/>
                <a:gd name="T37" fmla="*/ T36 w 984"/>
                <a:gd name="T38" fmla="+- 0 1867 1486"/>
                <a:gd name="T39" fmla="*/ 1867 h 491"/>
                <a:gd name="T40" fmla="+- 0 5044 4899"/>
                <a:gd name="T41" fmla="*/ T40 w 984"/>
                <a:gd name="T42" fmla="+- 0 1904 1486"/>
                <a:gd name="T43" fmla="*/ 1904 h 491"/>
                <a:gd name="T44" fmla="+- 0 5117 4899"/>
                <a:gd name="T45" fmla="*/ T44 w 984"/>
                <a:gd name="T46" fmla="+- 0 1934 1486"/>
                <a:gd name="T47" fmla="*/ 1934 h 491"/>
                <a:gd name="T48" fmla="+- 0 5200 4899"/>
                <a:gd name="T49" fmla="*/ T48 w 984"/>
                <a:gd name="T50" fmla="+- 0 1957 1486"/>
                <a:gd name="T51" fmla="*/ 1957 h 491"/>
                <a:gd name="T52" fmla="+- 0 5292 4899"/>
                <a:gd name="T53" fmla="*/ T52 w 984"/>
                <a:gd name="T54" fmla="+- 0 1971 1486"/>
                <a:gd name="T55" fmla="*/ 1971 h 491"/>
                <a:gd name="T56" fmla="+- 0 5390 4899"/>
                <a:gd name="T57" fmla="*/ T56 w 984"/>
                <a:gd name="T58" fmla="+- 0 1976 1486"/>
                <a:gd name="T59" fmla="*/ 1976 h 491"/>
                <a:gd name="T60" fmla="+- 0 5489 4899"/>
                <a:gd name="T61" fmla="*/ T60 w 984"/>
                <a:gd name="T62" fmla="+- 0 1971 1486"/>
                <a:gd name="T63" fmla="*/ 1971 h 491"/>
                <a:gd name="T64" fmla="+- 0 5581 4899"/>
                <a:gd name="T65" fmla="*/ T64 w 984"/>
                <a:gd name="T66" fmla="+- 0 1957 1486"/>
                <a:gd name="T67" fmla="*/ 1957 h 491"/>
                <a:gd name="T68" fmla="+- 0 5665 4899"/>
                <a:gd name="T69" fmla="*/ T68 w 984"/>
                <a:gd name="T70" fmla="+- 0 1934 1486"/>
                <a:gd name="T71" fmla="*/ 1934 h 491"/>
                <a:gd name="T72" fmla="+- 0 5737 4899"/>
                <a:gd name="T73" fmla="*/ T72 w 984"/>
                <a:gd name="T74" fmla="+- 0 1904 1486"/>
                <a:gd name="T75" fmla="*/ 1904 h 491"/>
                <a:gd name="T76" fmla="+- 0 5798 4899"/>
                <a:gd name="T77" fmla="*/ T76 w 984"/>
                <a:gd name="T78" fmla="+- 0 1867 1486"/>
                <a:gd name="T79" fmla="*/ 1867 h 491"/>
                <a:gd name="T80" fmla="+- 0 5843 4899"/>
                <a:gd name="T81" fmla="*/ T80 w 984"/>
                <a:gd name="T82" fmla="+- 0 1825 1486"/>
                <a:gd name="T83" fmla="*/ 1825 h 491"/>
                <a:gd name="T84" fmla="+- 0 5882 4899"/>
                <a:gd name="T85" fmla="*/ T84 w 984"/>
                <a:gd name="T86" fmla="+- 0 1728 1486"/>
                <a:gd name="T87" fmla="*/ 1728 h 491"/>
                <a:gd name="T88" fmla="+- 0 5872 4899"/>
                <a:gd name="T89" fmla="*/ T88 w 984"/>
                <a:gd name="T90" fmla="+- 0 1680 1486"/>
                <a:gd name="T91" fmla="*/ 1680 h 491"/>
                <a:gd name="T92" fmla="+- 0 5798 4899"/>
                <a:gd name="T93" fmla="*/ T92 w 984"/>
                <a:gd name="T94" fmla="+- 0 1593 1486"/>
                <a:gd name="T95" fmla="*/ 1593 h 491"/>
                <a:gd name="T96" fmla="+- 0 5737 4899"/>
                <a:gd name="T97" fmla="*/ T96 w 984"/>
                <a:gd name="T98" fmla="+- 0 1557 1486"/>
                <a:gd name="T99" fmla="*/ 1557 h 491"/>
                <a:gd name="T100" fmla="+- 0 5665 4899"/>
                <a:gd name="T101" fmla="*/ T100 w 984"/>
                <a:gd name="T102" fmla="+- 0 1527 1486"/>
                <a:gd name="T103" fmla="*/ 1527 h 491"/>
                <a:gd name="T104" fmla="+- 0 5581 4899"/>
                <a:gd name="T105" fmla="*/ T104 w 984"/>
                <a:gd name="T106" fmla="+- 0 1505 1486"/>
                <a:gd name="T107" fmla="*/ 1505 h 491"/>
                <a:gd name="T108" fmla="+- 0 5489 4899"/>
                <a:gd name="T109" fmla="*/ T108 w 984"/>
                <a:gd name="T110" fmla="+- 0 1491 1486"/>
                <a:gd name="T111" fmla="*/ 1491 h 491"/>
                <a:gd name="T112" fmla="+- 0 5390 4899"/>
                <a:gd name="T113" fmla="*/ T112 w 984"/>
                <a:gd name="T114" fmla="+- 0 1486 1486"/>
                <a:gd name="T115" fmla="*/ 1486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984" h="491">
                  <a:moveTo>
                    <a:pt x="491" y="0"/>
                  </a:moveTo>
                  <a:lnTo>
                    <a:pt x="393" y="5"/>
                  </a:lnTo>
                  <a:lnTo>
                    <a:pt x="301" y="19"/>
                  </a:lnTo>
                  <a:lnTo>
                    <a:pt x="218" y="41"/>
                  </a:lnTo>
                  <a:lnTo>
                    <a:pt x="145" y="71"/>
                  </a:lnTo>
                  <a:lnTo>
                    <a:pt x="84" y="107"/>
                  </a:lnTo>
                  <a:lnTo>
                    <a:pt x="39" y="148"/>
                  </a:lnTo>
                  <a:lnTo>
                    <a:pt x="0" y="242"/>
                  </a:lnTo>
                  <a:lnTo>
                    <a:pt x="10" y="293"/>
                  </a:lnTo>
                  <a:lnTo>
                    <a:pt x="84" y="381"/>
                  </a:lnTo>
                  <a:lnTo>
                    <a:pt x="145" y="418"/>
                  </a:lnTo>
                  <a:lnTo>
                    <a:pt x="218" y="448"/>
                  </a:lnTo>
                  <a:lnTo>
                    <a:pt x="301" y="471"/>
                  </a:lnTo>
                  <a:lnTo>
                    <a:pt x="393" y="485"/>
                  </a:lnTo>
                  <a:lnTo>
                    <a:pt x="491" y="490"/>
                  </a:lnTo>
                  <a:lnTo>
                    <a:pt x="590" y="485"/>
                  </a:lnTo>
                  <a:lnTo>
                    <a:pt x="682" y="471"/>
                  </a:lnTo>
                  <a:lnTo>
                    <a:pt x="766" y="448"/>
                  </a:lnTo>
                  <a:lnTo>
                    <a:pt x="838" y="418"/>
                  </a:lnTo>
                  <a:lnTo>
                    <a:pt x="899" y="381"/>
                  </a:lnTo>
                  <a:lnTo>
                    <a:pt x="944" y="339"/>
                  </a:lnTo>
                  <a:lnTo>
                    <a:pt x="983" y="242"/>
                  </a:lnTo>
                  <a:lnTo>
                    <a:pt x="973" y="194"/>
                  </a:lnTo>
                  <a:lnTo>
                    <a:pt x="899" y="107"/>
                  </a:lnTo>
                  <a:lnTo>
                    <a:pt x="838" y="71"/>
                  </a:lnTo>
                  <a:lnTo>
                    <a:pt x="766" y="41"/>
                  </a:lnTo>
                  <a:lnTo>
                    <a:pt x="682" y="19"/>
                  </a:lnTo>
                  <a:lnTo>
                    <a:pt x="590" y="5"/>
                  </a:lnTo>
                  <a:lnTo>
                    <a:pt x="491"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55" name="Freeform 181">
              <a:extLst>
                <a:ext uri="{FF2B5EF4-FFF2-40B4-BE49-F238E27FC236}">
                  <a16:creationId xmlns:a16="http://schemas.microsoft.com/office/drawing/2014/main" id="{1F5AFF09-07BD-474B-8734-473C34949681}"/>
                </a:ext>
              </a:extLst>
            </p:cNvPr>
            <p:cNvSpPr>
              <a:spLocks/>
            </p:cNvSpPr>
            <p:nvPr/>
          </p:nvSpPr>
          <p:spPr bwMode="auto">
            <a:xfrm>
              <a:off x="4898" y="1485"/>
              <a:ext cx="984" cy="491"/>
            </a:xfrm>
            <a:custGeom>
              <a:avLst/>
              <a:gdLst>
                <a:gd name="T0" fmla="+- 0 5117 4899"/>
                <a:gd name="T1" fmla="*/ T0 w 984"/>
                <a:gd name="T2" fmla="+- 0 1527 1486"/>
                <a:gd name="T3" fmla="*/ 1527 h 491"/>
                <a:gd name="T4" fmla="+- 0 5044 4899"/>
                <a:gd name="T5" fmla="*/ T4 w 984"/>
                <a:gd name="T6" fmla="+- 0 1557 1486"/>
                <a:gd name="T7" fmla="*/ 1557 h 491"/>
                <a:gd name="T8" fmla="+- 0 4983 4899"/>
                <a:gd name="T9" fmla="*/ T8 w 984"/>
                <a:gd name="T10" fmla="+- 0 1593 1486"/>
                <a:gd name="T11" fmla="*/ 1593 h 491"/>
                <a:gd name="T12" fmla="+- 0 4938 4899"/>
                <a:gd name="T13" fmla="*/ T12 w 984"/>
                <a:gd name="T14" fmla="+- 0 1634 1486"/>
                <a:gd name="T15" fmla="*/ 1634 h 491"/>
                <a:gd name="T16" fmla="+- 0 4899 4899"/>
                <a:gd name="T17" fmla="*/ T16 w 984"/>
                <a:gd name="T18" fmla="+- 0 1728 1486"/>
                <a:gd name="T19" fmla="*/ 1728 h 491"/>
                <a:gd name="T20" fmla="+- 0 4909 4899"/>
                <a:gd name="T21" fmla="*/ T20 w 984"/>
                <a:gd name="T22" fmla="+- 0 1779 1486"/>
                <a:gd name="T23" fmla="*/ 1779 h 491"/>
                <a:gd name="T24" fmla="+- 0 4983 4899"/>
                <a:gd name="T25" fmla="*/ T24 w 984"/>
                <a:gd name="T26" fmla="+- 0 1867 1486"/>
                <a:gd name="T27" fmla="*/ 1867 h 491"/>
                <a:gd name="T28" fmla="+- 0 5044 4899"/>
                <a:gd name="T29" fmla="*/ T28 w 984"/>
                <a:gd name="T30" fmla="+- 0 1904 1486"/>
                <a:gd name="T31" fmla="*/ 1904 h 491"/>
                <a:gd name="T32" fmla="+- 0 5117 4899"/>
                <a:gd name="T33" fmla="*/ T32 w 984"/>
                <a:gd name="T34" fmla="+- 0 1934 1486"/>
                <a:gd name="T35" fmla="*/ 1934 h 491"/>
                <a:gd name="T36" fmla="+- 0 5200 4899"/>
                <a:gd name="T37" fmla="*/ T36 w 984"/>
                <a:gd name="T38" fmla="+- 0 1957 1486"/>
                <a:gd name="T39" fmla="*/ 1957 h 491"/>
                <a:gd name="T40" fmla="+- 0 5292 4899"/>
                <a:gd name="T41" fmla="*/ T40 w 984"/>
                <a:gd name="T42" fmla="+- 0 1971 1486"/>
                <a:gd name="T43" fmla="*/ 1971 h 491"/>
                <a:gd name="T44" fmla="+- 0 5390 4899"/>
                <a:gd name="T45" fmla="*/ T44 w 984"/>
                <a:gd name="T46" fmla="+- 0 1976 1486"/>
                <a:gd name="T47" fmla="*/ 1976 h 491"/>
                <a:gd name="T48" fmla="+- 0 5489 4899"/>
                <a:gd name="T49" fmla="*/ T48 w 984"/>
                <a:gd name="T50" fmla="+- 0 1971 1486"/>
                <a:gd name="T51" fmla="*/ 1971 h 491"/>
                <a:gd name="T52" fmla="+- 0 5581 4899"/>
                <a:gd name="T53" fmla="*/ T52 w 984"/>
                <a:gd name="T54" fmla="+- 0 1957 1486"/>
                <a:gd name="T55" fmla="*/ 1957 h 491"/>
                <a:gd name="T56" fmla="+- 0 5665 4899"/>
                <a:gd name="T57" fmla="*/ T56 w 984"/>
                <a:gd name="T58" fmla="+- 0 1934 1486"/>
                <a:gd name="T59" fmla="*/ 1934 h 491"/>
                <a:gd name="T60" fmla="+- 0 5737 4899"/>
                <a:gd name="T61" fmla="*/ T60 w 984"/>
                <a:gd name="T62" fmla="+- 0 1904 1486"/>
                <a:gd name="T63" fmla="*/ 1904 h 491"/>
                <a:gd name="T64" fmla="+- 0 5798 4899"/>
                <a:gd name="T65" fmla="*/ T64 w 984"/>
                <a:gd name="T66" fmla="+- 0 1867 1486"/>
                <a:gd name="T67" fmla="*/ 1867 h 491"/>
                <a:gd name="T68" fmla="+- 0 5843 4899"/>
                <a:gd name="T69" fmla="*/ T68 w 984"/>
                <a:gd name="T70" fmla="+- 0 1825 1486"/>
                <a:gd name="T71" fmla="*/ 1825 h 491"/>
                <a:gd name="T72" fmla="+- 0 5882 4899"/>
                <a:gd name="T73" fmla="*/ T72 w 984"/>
                <a:gd name="T74" fmla="+- 0 1728 1486"/>
                <a:gd name="T75" fmla="*/ 1728 h 491"/>
                <a:gd name="T76" fmla="+- 0 5872 4899"/>
                <a:gd name="T77" fmla="*/ T76 w 984"/>
                <a:gd name="T78" fmla="+- 0 1680 1486"/>
                <a:gd name="T79" fmla="*/ 1680 h 491"/>
                <a:gd name="T80" fmla="+- 0 5798 4899"/>
                <a:gd name="T81" fmla="*/ T80 w 984"/>
                <a:gd name="T82" fmla="+- 0 1593 1486"/>
                <a:gd name="T83" fmla="*/ 1593 h 491"/>
                <a:gd name="T84" fmla="+- 0 5737 4899"/>
                <a:gd name="T85" fmla="*/ T84 w 984"/>
                <a:gd name="T86" fmla="+- 0 1557 1486"/>
                <a:gd name="T87" fmla="*/ 1557 h 491"/>
                <a:gd name="T88" fmla="+- 0 5665 4899"/>
                <a:gd name="T89" fmla="*/ T88 w 984"/>
                <a:gd name="T90" fmla="+- 0 1527 1486"/>
                <a:gd name="T91" fmla="*/ 1527 h 491"/>
                <a:gd name="T92" fmla="+- 0 5581 4899"/>
                <a:gd name="T93" fmla="*/ T92 w 984"/>
                <a:gd name="T94" fmla="+- 0 1505 1486"/>
                <a:gd name="T95" fmla="*/ 1505 h 491"/>
                <a:gd name="T96" fmla="+- 0 5489 4899"/>
                <a:gd name="T97" fmla="*/ T96 w 984"/>
                <a:gd name="T98" fmla="+- 0 1491 1486"/>
                <a:gd name="T99" fmla="*/ 1491 h 491"/>
                <a:gd name="T100" fmla="+- 0 5390 4899"/>
                <a:gd name="T101" fmla="*/ T100 w 984"/>
                <a:gd name="T102" fmla="+- 0 1486 1486"/>
                <a:gd name="T103" fmla="*/ 1486 h 491"/>
                <a:gd name="T104" fmla="+- 0 5292 4899"/>
                <a:gd name="T105" fmla="*/ T104 w 984"/>
                <a:gd name="T106" fmla="+- 0 1491 1486"/>
                <a:gd name="T107" fmla="*/ 1491 h 491"/>
                <a:gd name="T108" fmla="+- 0 5200 4899"/>
                <a:gd name="T109" fmla="*/ T108 w 984"/>
                <a:gd name="T110" fmla="+- 0 1505 1486"/>
                <a:gd name="T111" fmla="*/ 1505 h 491"/>
                <a:gd name="T112" fmla="+- 0 5162 4899"/>
                <a:gd name="T113" fmla="*/ T112 w 984"/>
                <a:gd name="T114" fmla="+- 0 1515 1486"/>
                <a:gd name="T115" fmla="*/ 1515 h 491"/>
                <a:gd name="T116" fmla="+- 0 5117 4899"/>
                <a:gd name="T117" fmla="*/ T116 w 984"/>
                <a:gd name="T118" fmla="+- 0 1527 1486"/>
                <a:gd name="T119" fmla="*/ 1527 h 4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Lst>
              <a:rect l="0" t="0" r="r" b="b"/>
              <a:pathLst>
                <a:path w="984" h="491">
                  <a:moveTo>
                    <a:pt x="218" y="41"/>
                  </a:moveTo>
                  <a:lnTo>
                    <a:pt x="145" y="71"/>
                  </a:lnTo>
                  <a:lnTo>
                    <a:pt x="84" y="107"/>
                  </a:lnTo>
                  <a:lnTo>
                    <a:pt x="39" y="148"/>
                  </a:lnTo>
                  <a:lnTo>
                    <a:pt x="0" y="242"/>
                  </a:lnTo>
                  <a:lnTo>
                    <a:pt x="10" y="293"/>
                  </a:lnTo>
                  <a:lnTo>
                    <a:pt x="84" y="381"/>
                  </a:lnTo>
                  <a:lnTo>
                    <a:pt x="145" y="418"/>
                  </a:lnTo>
                  <a:lnTo>
                    <a:pt x="218" y="448"/>
                  </a:lnTo>
                  <a:lnTo>
                    <a:pt x="301" y="471"/>
                  </a:lnTo>
                  <a:lnTo>
                    <a:pt x="393" y="485"/>
                  </a:lnTo>
                  <a:lnTo>
                    <a:pt x="491" y="490"/>
                  </a:lnTo>
                  <a:lnTo>
                    <a:pt x="590" y="485"/>
                  </a:lnTo>
                  <a:lnTo>
                    <a:pt x="682" y="471"/>
                  </a:lnTo>
                  <a:lnTo>
                    <a:pt x="766" y="448"/>
                  </a:lnTo>
                  <a:lnTo>
                    <a:pt x="838" y="418"/>
                  </a:lnTo>
                  <a:lnTo>
                    <a:pt x="899" y="381"/>
                  </a:lnTo>
                  <a:lnTo>
                    <a:pt x="944" y="339"/>
                  </a:lnTo>
                  <a:lnTo>
                    <a:pt x="983" y="242"/>
                  </a:lnTo>
                  <a:lnTo>
                    <a:pt x="973" y="194"/>
                  </a:lnTo>
                  <a:lnTo>
                    <a:pt x="899" y="107"/>
                  </a:lnTo>
                  <a:lnTo>
                    <a:pt x="838" y="71"/>
                  </a:lnTo>
                  <a:lnTo>
                    <a:pt x="766" y="41"/>
                  </a:lnTo>
                  <a:lnTo>
                    <a:pt x="682" y="19"/>
                  </a:lnTo>
                  <a:lnTo>
                    <a:pt x="590" y="5"/>
                  </a:lnTo>
                  <a:lnTo>
                    <a:pt x="491" y="0"/>
                  </a:lnTo>
                  <a:lnTo>
                    <a:pt x="393" y="5"/>
                  </a:lnTo>
                  <a:lnTo>
                    <a:pt x="301" y="19"/>
                  </a:lnTo>
                  <a:lnTo>
                    <a:pt x="263" y="29"/>
                  </a:lnTo>
                  <a:lnTo>
                    <a:pt x="218" y="41"/>
                  </a:lnTo>
                </a:path>
              </a:pathLst>
            </a:custGeom>
            <a:noFill/>
            <a:ln w="5939">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56" name="Line 182">
              <a:extLst>
                <a:ext uri="{FF2B5EF4-FFF2-40B4-BE49-F238E27FC236}">
                  <a16:creationId xmlns:a16="http://schemas.microsoft.com/office/drawing/2014/main" id="{F91F65D3-331C-4750-8788-721783E37A22}"/>
                </a:ext>
              </a:extLst>
            </p:cNvPr>
            <p:cNvCxnSpPr>
              <a:cxnSpLocks noChangeShapeType="1"/>
            </p:cNvCxnSpPr>
            <p:nvPr/>
          </p:nvCxnSpPr>
          <p:spPr bwMode="auto">
            <a:xfrm>
              <a:off x="4047" y="1603"/>
              <a:ext cx="843" cy="71"/>
            </a:xfrm>
            <a:prstGeom prst="line">
              <a:avLst/>
            </a:prstGeom>
            <a:noFill/>
            <a:ln w="1524">
              <a:solidFill>
                <a:srgbClr val="990033"/>
              </a:solidFill>
              <a:prstDash val="sysDot"/>
              <a:round/>
              <a:headEnd/>
              <a:tailEnd/>
            </a:ln>
            <a:extLst>
              <a:ext uri="{909E8E84-426E-40DD-AFC4-6F175D3DCCD1}">
                <a14:hiddenFill xmlns:a14="http://schemas.microsoft.com/office/drawing/2010/main">
                  <a:noFill/>
                </a14:hiddenFill>
              </a:ext>
            </a:extLst>
          </p:spPr>
        </p:cxnSp>
        <p:sp>
          <p:nvSpPr>
            <p:cNvPr id="57" name="AutoShape 183">
              <a:extLst>
                <a:ext uri="{FF2B5EF4-FFF2-40B4-BE49-F238E27FC236}">
                  <a16:creationId xmlns:a16="http://schemas.microsoft.com/office/drawing/2014/main" id="{015472A0-E04A-42AB-BAFE-2A1056F89FDF}"/>
                </a:ext>
              </a:extLst>
            </p:cNvPr>
            <p:cNvSpPr>
              <a:spLocks/>
            </p:cNvSpPr>
            <p:nvPr/>
          </p:nvSpPr>
          <p:spPr bwMode="auto">
            <a:xfrm>
              <a:off x="4733" y="1602"/>
              <a:ext cx="165" cy="132"/>
            </a:xfrm>
            <a:custGeom>
              <a:avLst/>
              <a:gdLst>
                <a:gd name="T0" fmla="+- 0 4898 4734"/>
                <a:gd name="T1" fmla="*/ T0 w 165"/>
                <a:gd name="T2" fmla="+- 0 1682 1602"/>
                <a:gd name="T3" fmla="*/ 1682 h 132"/>
                <a:gd name="T4" fmla="+- 0 4743 4734"/>
                <a:gd name="T5" fmla="*/ T4 w 165"/>
                <a:gd name="T6" fmla="+- 0 1602 1602"/>
                <a:gd name="T7" fmla="*/ 1602 h 132"/>
                <a:gd name="T8" fmla="+- 0 4898 4734"/>
                <a:gd name="T9" fmla="*/ T8 w 165"/>
                <a:gd name="T10" fmla="+- 0 1682 1602"/>
                <a:gd name="T11" fmla="*/ 1682 h 132"/>
                <a:gd name="T12" fmla="+- 0 4734 4734"/>
                <a:gd name="T13" fmla="*/ T12 w 165"/>
                <a:gd name="T14" fmla="+- 0 1734 1602"/>
                <a:gd name="T15" fmla="*/ 1734 h 132"/>
              </a:gdLst>
              <a:ahLst/>
              <a:cxnLst>
                <a:cxn ang="0">
                  <a:pos x="T1" y="T3"/>
                </a:cxn>
                <a:cxn ang="0">
                  <a:pos x="T5" y="T7"/>
                </a:cxn>
                <a:cxn ang="0">
                  <a:pos x="T9" y="T11"/>
                </a:cxn>
                <a:cxn ang="0">
                  <a:pos x="T13" y="T15"/>
                </a:cxn>
              </a:cxnLst>
              <a:rect l="0" t="0" r="r" b="b"/>
              <a:pathLst>
                <a:path w="165" h="132">
                  <a:moveTo>
                    <a:pt x="164" y="80"/>
                  </a:moveTo>
                  <a:lnTo>
                    <a:pt x="9" y="0"/>
                  </a:lnTo>
                  <a:moveTo>
                    <a:pt x="164" y="80"/>
                  </a:moveTo>
                  <a:lnTo>
                    <a:pt x="0" y="132"/>
                  </a:lnTo>
                </a:path>
              </a:pathLst>
            </a:custGeom>
            <a:noFill/>
            <a:ln w="3005">
              <a:solidFill>
                <a:srgbClr val="990033"/>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cxnSp>
        <p:nvCxnSpPr>
          <p:cNvPr id="58" name="Line 201">
            <a:extLst>
              <a:ext uri="{FF2B5EF4-FFF2-40B4-BE49-F238E27FC236}">
                <a16:creationId xmlns:a16="http://schemas.microsoft.com/office/drawing/2014/main" id="{AE37C9F5-62DE-4DDF-AA5B-EDD457A4B4F9}"/>
              </a:ext>
            </a:extLst>
          </p:cNvPr>
          <p:cNvCxnSpPr>
            <a:cxnSpLocks noChangeShapeType="1"/>
          </p:cNvCxnSpPr>
          <p:nvPr/>
        </p:nvCxnSpPr>
        <p:spPr bwMode="auto">
          <a:xfrm flipV="1">
            <a:off x="2704391" y="1825150"/>
            <a:ext cx="1021080" cy="191770"/>
          </a:xfrm>
          <a:prstGeom prst="line">
            <a:avLst/>
          </a:prstGeom>
          <a:noFill/>
          <a:ln w="1529">
            <a:solidFill>
              <a:srgbClr val="990033"/>
            </a:solidFill>
            <a:prstDash val="sysDot"/>
            <a:round/>
            <a:headEnd/>
            <a:tailEnd/>
          </a:ln>
          <a:extLst>
            <a:ext uri="{909E8E84-426E-40DD-AFC4-6F175D3DCCD1}">
              <a14:hiddenFill xmlns:a14="http://schemas.microsoft.com/office/drawing/2010/main">
                <a:noFill/>
              </a14:hiddenFill>
            </a:ext>
          </a:extLst>
        </p:spPr>
      </p:cxnSp>
      <p:cxnSp>
        <p:nvCxnSpPr>
          <p:cNvPr id="59" name="Line 147">
            <a:extLst>
              <a:ext uri="{FF2B5EF4-FFF2-40B4-BE49-F238E27FC236}">
                <a16:creationId xmlns:a16="http://schemas.microsoft.com/office/drawing/2014/main" id="{F8078D1B-3098-42C4-A365-545A1F23F5FB}"/>
              </a:ext>
            </a:extLst>
          </p:cNvPr>
          <p:cNvCxnSpPr>
            <a:cxnSpLocks noChangeShapeType="1"/>
          </p:cNvCxnSpPr>
          <p:nvPr/>
        </p:nvCxnSpPr>
        <p:spPr bwMode="auto">
          <a:xfrm>
            <a:off x="3260651" y="1585755"/>
            <a:ext cx="464820" cy="212725"/>
          </a:xfrm>
          <a:prstGeom prst="line">
            <a:avLst/>
          </a:prstGeom>
          <a:noFill/>
          <a:ln w="1529">
            <a:solidFill>
              <a:srgbClr val="990033"/>
            </a:solidFill>
            <a:prstDash val="sysDot"/>
            <a:round/>
            <a:headEnd/>
            <a:tailEnd/>
          </a:ln>
          <a:extLst>
            <a:ext uri="{909E8E84-426E-40DD-AFC4-6F175D3DCCD1}">
              <a14:hiddenFill xmlns:a14="http://schemas.microsoft.com/office/drawing/2010/main">
                <a:noFill/>
              </a14:hiddenFill>
            </a:ext>
          </a:extLst>
        </p:spPr>
      </p:cxnSp>
      <p:sp>
        <p:nvSpPr>
          <p:cNvPr id="60" name="Rectangle 57">
            <a:extLst>
              <a:ext uri="{FF2B5EF4-FFF2-40B4-BE49-F238E27FC236}">
                <a16:creationId xmlns:a16="http://schemas.microsoft.com/office/drawing/2014/main" id="{A93F6ABC-F9A5-4B45-8570-26574419879B}"/>
              </a:ext>
            </a:extLst>
          </p:cNvPr>
          <p:cNvSpPr>
            <a:spLocks noChangeArrowheads="1"/>
          </p:cNvSpPr>
          <p:nvPr/>
        </p:nvSpPr>
        <p:spPr bwMode="auto">
          <a:xfrm>
            <a:off x="119856" y="72194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 Appendixes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69">
            <a:extLst>
              <a:ext uri="{FF2B5EF4-FFF2-40B4-BE49-F238E27FC236}">
                <a16:creationId xmlns:a16="http://schemas.microsoft.com/office/drawing/2014/main" id="{CACD81B7-2875-4B2E-9D4A-11CAFE70A650}"/>
              </a:ext>
            </a:extLst>
          </p:cNvPr>
          <p:cNvSpPr>
            <a:spLocks noChangeArrowheads="1"/>
          </p:cNvSpPr>
          <p:nvPr/>
        </p:nvSpPr>
        <p:spPr bwMode="auto">
          <a:xfrm>
            <a:off x="939800" y="5937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TextBox 61">
            <a:extLst>
              <a:ext uri="{FF2B5EF4-FFF2-40B4-BE49-F238E27FC236}">
                <a16:creationId xmlns:a16="http://schemas.microsoft.com/office/drawing/2014/main" id="{13F4C7B8-71DD-4057-9B52-DF8BB379E7FF}"/>
              </a:ext>
            </a:extLst>
          </p:cNvPr>
          <p:cNvSpPr txBox="1"/>
          <p:nvPr/>
        </p:nvSpPr>
        <p:spPr>
          <a:xfrm>
            <a:off x="4203405" y="721945"/>
            <a:ext cx="4820738" cy="5113964"/>
          </a:xfrm>
          <a:prstGeom prst="rect">
            <a:avLst/>
          </a:prstGeom>
          <a:noFill/>
        </p:spPr>
        <p:txBody>
          <a:bodyPr wrap="square" rtlCol="0">
            <a:spAutoFit/>
          </a:bodyPr>
          <a:lstStyle/>
          <a:p>
            <a:pPr marL="457200" lvl="1">
              <a:lnSpc>
                <a:spcPct val="107000"/>
              </a:lnSpc>
              <a:spcBef>
                <a:spcPts val="870"/>
              </a:spcBef>
              <a:tabLst>
                <a:tab pos="711835" algn="l"/>
              </a:tabLst>
            </a:pPr>
            <a:r>
              <a:rPr lang="en-IN" b="1" dirty="0">
                <a:latin typeface="Calibri" panose="020F0502020204030204" pitchFamily="34" charset="0"/>
                <a:ea typeface="Calibri" panose="020F0502020204030204" pitchFamily="34" charset="0"/>
                <a:cs typeface="Times New Roman" panose="02020603050405020304" pitchFamily="18" charset="0"/>
              </a:rPr>
              <a:t>6.1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Requirements</a:t>
            </a:r>
            <a:r>
              <a:rPr lang="en-IN" sz="1400" b="1"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Summary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670560">
              <a:lnSpc>
                <a:spcPct val="107000"/>
              </a:lnSpc>
              <a:spcBef>
                <a:spcPts val="870"/>
              </a:spcBef>
              <a:spcAft>
                <a:spcPts val="800"/>
              </a:spcAft>
              <a:tabLst>
                <a:tab pos="711835" algn="l"/>
              </a:tabLs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System analysis will be performed to determine if it is</a:t>
            </a:r>
            <a:r>
              <a:rPr lang="en-IN" sz="1200" spc="27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feasible to design information based on policies</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and plans of the organization and on user requirements and to eliminate the weaknesses of the present</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system.</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715645">
              <a:spcBef>
                <a:spcPts val="900"/>
              </a:spcBef>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General</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requirements</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are: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35"/>
              </a:spcBef>
            </a:pPr>
            <a:r>
              <a:rPr lang="en-US" sz="12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1143000" lvl="2" indent="-228600">
              <a:spcAft>
                <a:spcPts val="800"/>
              </a:spcAft>
              <a:buFont typeface="+mj-lt"/>
              <a:buAutoNum type="arabicPeriod"/>
              <a:tabLst>
                <a:tab pos="940435"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new</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system</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should</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be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cost</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effective.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35"/>
              </a:spcBef>
            </a:pPr>
            <a:r>
              <a:rPr lang="en-US" sz="12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1143000" lvl="2" indent="-228600">
              <a:spcAft>
                <a:spcPts val="800"/>
              </a:spcAft>
              <a:buFont typeface="+mj-lt"/>
              <a:buAutoNum type="arabicPeriod"/>
              <a:tabLst>
                <a:tab pos="939800" algn="l"/>
                <a:tab pos="940435"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To</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augment</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management,</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improve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productivity</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and</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services.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20"/>
              </a:spcBef>
            </a:pPr>
            <a:r>
              <a:rPr lang="en-US" sz="12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1143000" lvl="2" indent="-228600">
              <a:spcAft>
                <a:spcPts val="800"/>
              </a:spcAft>
              <a:buFont typeface="+mj-lt"/>
              <a:buAutoNum type="arabicPeriod"/>
              <a:tabLst>
                <a:tab pos="939800" algn="l"/>
                <a:tab pos="940435"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To</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enhance</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User/System</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interface.</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30"/>
              </a:spcBef>
            </a:pPr>
            <a:r>
              <a:rPr lang="en-US" sz="12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a:p>
            <a:pPr marL="1143000" lvl="2" indent="-228600">
              <a:spcBef>
                <a:spcPts val="5"/>
              </a:spcBef>
              <a:spcAft>
                <a:spcPts val="800"/>
              </a:spcAft>
              <a:buFont typeface="+mj-lt"/>
              <a:buAutoNum type="arabicPeriod"/>
              <a:tabLst>
                <a:tab pos="939800" algn="l"/>
                <a:tab pos="940435"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To</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improve</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information</a:t>
            </a:r>
            <a:r>
              <a:rPr lang="en-IN" sz="1200" spc="-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qualify</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and</a:t>
            </a:r>
            <a:r>
              <a:rPr lang="en-IN" sz="1200" spc="-1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usability.</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spcBef>
                <a:spcPts val="850"/>
              </a:spcBef>
              <a:spcAft>
                <a:spcPts val="800"/>
              </a:spcAft>
              <a:buFont typeface="+mj-lt"/>
              <a:buAutoNum type="arabicPeriod"/>
              <a:tabLst>
                <a:tab pos="939800" algn="l"/>
                <a:tab pos="940435"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To</a:t>
            </a:r>
            <a:r>
              <a:rPr lang="en-IN" sz="1200" spc="-2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upgrade</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system’s</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reliability,</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availability,</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flexibility</a:t>
            </a:r>
            <a:r>
              <a:rPr lang="en-IN" sz="1200" spc="-2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and</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growth</a:t>
            </a:r>
            <a:r>
              <a:rPr lang="en-IN" sz="1200" spc="-15"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Calibri" panose="020F0502020204030204" pitchFamily="34" charset="0"/>
                <a:ea typeface="Calibri" panose="020F0502020204030204" pitchFamily="34" charset="0"/>
                <a:cs typeface="Times New Roman" panose="02020603050405020304" pitchFamily="18" charset="0"/>
              </a:rPr>
              <a:t>potential.</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195"/>
              </a:spcBef>
              <a:spcAft>
                <a:spcPts val="800"/>
              </a:spcAft>
            </a:pPr>
            <a:r>
              <a:rPr lang="en-IN"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35795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563522" y="878650"/>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4" name="Google Shape;1880;p212">
            <a:extLst>
              <a:ext uri="{FF2B5EF4-FFF2-40B4-BE49-F238E27FC236}">
                <a16:creationId xmlns:a16="http://schemas.microsoft.com/office/drawing/2014/main" id="{58736A64-B34A-B644-80BA-E331CEEF4534}"/>
              </a:ext>
            </a:extLst>
          </p:cNvPr>
          <p:cNvSpPr txBox="1">
            <a:spLocks noGrp="1"/>
          </p:cNvSpPr>
          <p:nvPr>
            <p:ph type="body" idx="2"/>
          </p:nvPr>
        </p:nvSpPr>
        <p:spPr>
          <a:xfrm>
            <a:off x="4079630" y="1940848"/>
            <a:ext cx="2722324" cy="52318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pPr marL="0" indent="0"/>
            <a:r>
              <a:rPr lang="en-US" b="0" i="0">
                <a:solidFill>
                  <a:srgbClr val="BD8738"/>
                </a:solidFill>
                <a:latin typeface="EB Garamond SemiBold"/>
                <a:ea typeface="EB Garamond SemiBold"/>
                <a:cs typeface="EB Garamond SemiBold"/>
                <a:sym typeface="EB Garamond SemiBold"/>
              </a:rPr>
              <a:t>https://github.com/Jaishuk/Naan-Mudhalvan-Assessmnts.git</a:t>
            </a:r>
            <a:endParaRPr lang="en-US"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Internet Banking System</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indent="-292100">
              <a:buFont typeface="EB Garamond Medium"/>
              <a:buChar char="▪"/>
            </a:pPr>
            <a:r>
              <a:rPr lang="en-IN" sz="1200" dirty="0">
                <a:effectLst/>
                <a:latin typeface="Calibri" panose="020F0502020204030204" pitchFamily="34" charset="0"/>
                <a:ea typeface="Calibri" panose="020F0502020204030204" pitchFamily="34" charset="0"/>
                <a:cs typeface="Times New Roman" panose="02020603050405020304" pitchFamily="18" charset="0"/>
              </a:rPr>
              <a:t>Internet Banking System project captures activities performed by different roles in real life banking which provides enhanced techniques for maintaining the required information up-to-date, which results in efficiency. New users can register through online application form which is available in our website. After registration the system, it will automatically generate a printout copy, by which they can open a new account in the bank.</a:t>
            </a:r>
          </a:p>
          <a:p>
            <a:pPr marL="285750" lvl="0" indent="-292100" algn="l" rtl="0">
              <a:lnSpc>
                <a:spcPct val="100000"/>
              </a:lnSpc>
              <a:spcBef>
                <a:spcPts val="0"/>
              </a:spcBef>
              <a:spcAft>
                <a:spcPts val="0"/>
              </a:spcAft>
              <a:buClr>
                <a:schemeClr val="lt1"/>
              </a:buClr>
              <a:buSzPts val="1400"/>
              <a:buFont typeface="EB Garamond Medium"/>
              <a:buChar char="▪"/>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292728420"/>
              </p:ext>
            </p:extLst>
          </p:nvPr>
        </p:nvGraphicFramePr>
        <p:xfrm>
          <a:off x="144710" y="2979007"/>
          <a:ext cx="4276036" cy="792420"/>
        </p:xfrm>
        <a:graphic>
          <a:graphicData uri="http://schemas.openxmlformats.org/drawingml/2006/table">
            <a:tbl>
              <a:tblPr>
                <a:noFill/>
                <a:tableStyleId>{11988E83-D4C4-4DDE-B1E8-2A12097C507F}</a:tableStyleId>
              </a:tblPr>
              <a:tblGrid>
                <a:gridCol w="1737982">
                  <a:extLst>
                    <a:ext uri="{9D8B030D-6E8A-4147-A177-3AD203B41FA5}">
                      <a16:colId xmlns:a16="http://schemas.microsoft.com/office/drawing/2014/main" val="20000"/>
                    </a:ext>
                  </a:extLst>
                </a:gridCol>
                <a:gridCol w="1669000">
                  <a:extLst>
                    <a:ext uri="{9D8B030D-6E8A-4147-A177-3AD203B41FA5}">
                      <a16:colId xmlns:a16="http://schemas.microsoft.com/office/drawing/2014/main" val="20001"/>
                    </a:ext>
                  </a:extLst>
                </a:gridCol>
                <a:gridCol w="869054">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a:solidFill>
                            <a:schemeClr val="bg1">
                              <a:lumMod val="95000"/>
                            </a:schemeClr>
                          </a:solidFill>
                        </a:rPr>
                        <a:t>2115a88</a:t>
                      </a:r>
                      <a:endParaRPr dirty="0">
                        <a:solidFill>
                          <a:schemeClr val="bg1">
                            <a:lumMod val="95000"/>
                          </a:schemeClr>
                        </a:solidFill>
                      </a:endParaRPr>
                    </a:p>
                  </a:txBody>
                  <a:tcPr marL="91425" marR="91425" marT="91425" marB="91425"/>
                </a:tc>
                <a:tc>
                  <a:txBody>
                    <a:bodyPr/>
                    <a:lstStyle/>
                    <a:p>
                      <a:pPr marL="0" lvl="0" indent="0" algn="l" rtl="0">
                        <a:spcBef>
                          <a:spcPts val="0"/>
                        </a:spcBef>
                        <a:spcAft>
                          <a:spcPts val="0"/>
                        </a:spcAft>
                        <a:buNone/>
                      </a:pPr>
                      <a:r>
                        <a:rPr lang="en-US">
                          <a:solidFill>
                            <a:schemeClr val="bg1">
                              <a:lumMod val="95000"/>
                            </a:schemeClr>
                          </a:solidFill>
                        </a:rPr>
                        <a:t>JAISHUK R</a:t>
                      </a:r>
                      <a:endParaRPr dirty="0">
                        <a:solidFill>
                          <a:schemeClr val="bg1">
                            <a:lumMod val="95000"/>
                          </a:schemeClr>
                        </a:solidFill>
                      </a:endParaRPr>
                    </a:p>
                  </a:txBody>
                  <a:tcPr marL="91425" marR="91425" marT="91425" marB="91425"/>
                </a:tc>
                <a:tc>
                  <a:txBody>
                    <a:bodyPr/>
                    <a:lstStyle/>
                    <a:p>
                      <a:pPr marL="0" lvl="0" indent="0" algn="l" rtl="0">
                        <a:spcBef>
                          <a:spcPts val="0"/>
                        </a:spcBef>
                        <a:spcAft>
                          <a:spcPts val="0"/>
                        </a:spcAft>
                        <a:buNone/>
                      </a:pPr>
                      <a:r>
                        <a:rPr lang="en-US" dirty="0">
                          <a:solidFill>
                            <a:schemeClr val="bg1">
                              <a:lumMod val="95000"/>
                            </a:schemeClr>
                          </a:solidFill>
                        </a:rPr>
                        <a:t>A8</a:t>
                      </a:r>
                      <a:endParaRPr dirty="0">
                        <a:solidFill>
                          <a:schemeClr val="bg1">
                            <a:lumMod val="95000"/>
                          </a:schemeClr>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a:solidFill>
                  <a:srgbClr val="0B5394"/>
                </a:solidFill>
                <a:latin typeface="EB Garamond Medium"/>
                <a:ea typeface="EB Garamond Medium"/>
                <a:cs typeface="EB Garamond Medium"/>
                <a:sym typeface="EB Garamond Medium"/>
              </a:rPr>
              <a:t>Creation of SRS &amp; Github</a:t>
            </a:r>
            <a:endParaRPr sz="1600" b="1">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Create SRS : “Your Project”</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Creation &amp; Set-up of Github account</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Creation &amp; Hands-on to various commands of Git Bash</a:t>
            </a:r>
            <a:endParaRPr>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a:ea typeface="EB Garamond"/>
                <a:cs typeface="EB Garamond"/>
                <a:sym typeface="EB Garamond"/>
              </a:rPr>
              <a:t>Task - 1</a:t>
            </a:r>
            <a:endParaRPr sz="1800" b="1">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2" name="TextBox 1">
            <a:extLst>
              <a:ext uri="{FF2B5EF4-FFF2-40B4-BE49-F238E27FC236}">
                <a16:creationId xmlns:a16="http://schemas.microsoft.com/office/drawing/2014/main" id="{74460AB2-350A-46B9-8D1A-3543DDB0E140}"/>
              </a:ext>
            </a:extLst>
          </p:cNvPr>
          <p:cNvSpPr txBox="1"/>
          <p:nvPr/>
        </p:nvSpPr>
        <p:spPr>
          <a:xfrm>
            <a:off x="1841756" y="849512"/>
            <a:ext cx="2467535" cy="307777"/>
          </a:xfrm>
          <a:prstGeom prst="rect">
            <a:avLst/>
          </a:prstGeom>
          <a:noFill/>
        </p:spPr>
        <p:txBody>
          <a:bodyPr wrap="square" rtlCol="0">
            <a:spAutoFit/>
          </a:bodyPr>
          <a:lstStyle/>
          <a:p>
            <a:r>
              <a:rPr lang="en-US" dirty="0">
                <a:highlight>
                  <a:srgbClr val="C0C0C0"/>
                </a:highlight>
                <a:latin typeface="Times New Roman" panose="02020603050405020304" pitchFamily="18" charset="0"/>
                <a:cs typeface="Times New Roman" panose="02020603050405020304" pitchFamily="18" charset="0"/>
              </a:rPr>
              <a:t>Internet Banking System</a:t>
            </a:r>
            <a:endParaRPr lang="en-IN" dirty="0">
              <a:highlight>
                <a:srgbClr val="C0C0C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lt2"/>
                </a:solidFill>
                <a:latin typeface="EB Garamond"/>
                <a:ea typeface="EB Garamond"/>
                <a:cs typeface="EB Garamond"/>
                <a:sym typeface="EB Garamond"/>
              </a:rPr>
              <a:t>Summary of your task</a:t>
            </a:r>
            <a:endParaRPr sz="1800" b="1"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4D5F32CA-2AD3-43AB-BF3E-6ADC66781611}"/>
              </a:ext>
            </a:extLst>
          </p:cNvPr>
          <p:cNvSpPr txBox="1"/>
          <p:nvPr/>
        </p:nvSpPr>
        <p:spPr>
          <a:xfrm>
            <a:off x="546804" y="3388659"/>
            <a:ext cx="7998803" cy="95410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 have created the SRS document for the Internet banking system creation project. This document contains all the details of the resources, references, dataset etc. This document will be used throughout the software development cycle. For further details take a look at my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link. </a:t>
            </a:r>
          </a:p>
          <a:p>
            <a:endParaRPr lang="en-IN" dirty="0"/>
          </a:p>
        </p:txBody>
      </p:sp>
      <p:sp>
        <p:nvSpPr>
          <p:cNvPr id="3" name="TextBox 2">
            <a:extLst>
              <a:ext uri="{FF2B5EF4-FFF2-40B4-BE49-F238E27FC236}">
                <a16:creationId xmlns:a16="http://schemas.microsoft.com/office/drawing/2014/main" id="{F42D44C4-330F-46F5-AB79-9224CD49762D}"/>
              </a:ext>
            </a:extLst>
          </p:cNvPr>
          <p:cNvSpPr txBox="1"/>
          <p:nvPr/>
        </p:nvSpPr>
        <p:spPr>
          <a:xfrm>
            <a:off x="546804" y="555721"/>
            <a:ext cx="8151417"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 Internet banking system, also known as online banking or electronic banking, is a financial service that enables customers to access their bank account information and perform various transactions over the internet. This allows customers to carry out banking activities from anywhere with an internet connection, at any time of the day, making banking more convenient and accessible. Typically, an Internet banking system provides users with a secure login and password to access their account information. Once logged in, customers can view their account balances, transaction history, and other details such as interest rates, loan balances, and credit card statements. Internet banking systems offer customers a fast, convenient, and secure way to manage their finances from anywhere in the world.</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F47C314-C405-42AF-AD79-75CB5682E9A8}"/>
              </a:ext>
            </a:extLst>
          </p:cNvPr>
          <p:cNvSpPr>
            <a:spLocks noGrp="1"/>
          </p:cNvSpPr>
          <p:nvPr>
            <p:ph type="title"/>
          </p:nvPr>
        </p:nvSpPr>
        <p:spPr/>
        <p:txBody>
          <a:bodyPr>
            <a:normAutofit fontScale="90000"/>
          </a:bodyPr>
          <a:lstStyle/>
          <a:p>
            <a:r>
              <a:rPr lang="en-IN" dirty="0"/>
              <a:t>SRS FOR INTERNET BANKING SYSTEM</a:t>
            </a:r>
          </a:p>
        </p:txBody>
      </p:sp>
      <p:sp>
        <p:nvSpPr>
          <p:cNvPr id="16" name="TextBox 15">
            <a:extLst>
              <a:ext uri="{FF2B5EF4-FFF2-40B4-BE49-F238E27FC236}">
                <a16:creationId xmlns:a16="http://schemas.microsoft.com/office/drawing/2014/main" id="{8E389825-8E96-4138-9846-D7AFEC03703A}"/>
              </a:ext>
            </a:extLst>
          </p:cNvPr>
          <p:cNvSpPr txBox="1"/>
          <p:nvPr/>
        </p:nvSpPr>
        <p:spPr>
          <a:xfrm>
            <a:off x="135731" y="437030"/>
            <a:ext cx="8833457" cy="4932119"/>
          </a:xfrm>
          <a:prstGeom prst="rect">
            <a:avLst/>
          </a:prstGeom>
          <a:noFill/>
        </p:spPr>
        <p:txBody>
          <a:bodyPr wrap="square" rtlCol="0">
            <a:spAutoFit/>
          </a:bodyPr>
          <a:lstStyle/>
          <a:p>
            <a:pPr>
              <a:lnSpc>
                <a:spcPct val="107000"/>
              </a:lnSpc>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1. Introduction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This web application must be easy to use and at the same time be sufficiently featuring rich to manage all the site content. It needs to be suitably intuitive for a committed webmaster who wishes to personalize the site.</a:t>
            </a:r>
          </a:p>
          <a:p>
            <a:r>
              <a:rPr lang="en-IN" b="1" dirty="0">
                <a:solidFill>
                  <a:srgbClr val="000000"/>
                </a:solidFill>
                <a:effectLst/>
                <a:latin typeface="Times New Roman" panose="02020603050405020304" pitchFamily="18" charset="0"/>
                <a:ea typeface="Calibri" panose="020F0502020204030204" pitchFamily="34" charset="0"/>
              </a:rPr>
              <a:t>1.1 Purpose </a:t>
            </a:r>
            <a:endParaRPr lang="en-IN" dirty="0">
              <a:solidFill>
                <a:srgbClr val="000000"/>
              </a:solidFill>
              <a:effectLst/>
              <a:latin typeface="Times New Roman" panose="02020603050405020304" pitchFamily="18" charset="0"/>
              <a:ea typeface="Calibri" panose="020F0502020204030204" pitchFamily="34" charset="0"/>
            </a:endParaRPr>
          </a:p>
          <a:p>
            <a:r>
              <a:rPr lang="en-IN" dirty="0">
                <a:solidFill>
                  <a:srgbClr val="000000"/>
                </a:solidFill>
                <a:effectLst/>
                <a:latin typeface="Times New Roman" panose="02020603050405020304" pitchFamily="18" charset="0"/>
                <a:ea typeface="Calibri" panose="020F0502020204030204" pitchFamily="34" charset="0"/>
              </a:rPr>
              <a:t>This document details the software requirements for the Online Banking system project. It defines what the problem is and what problems a complete solution has to solve. The intended audiences for this document are the development team, the team manager, the customer and all other stakeholders in the system. </a:t>
            </a:r>
          </a:p>
          <a:p>
            <a:r>
              <a:rPr lang="en-IN" dirty="0">
                <a:solidFill>
                  <a:srgbClr val="000000"/>
                </a:solidFill>
                <a:effectLst/>
                <a:latin typeface="Times New Roman" panose="02020603050405020304" pitchFamily="18" charset="0"/>
                <a:ea typeface="Calibri" panose="020F0502020204030204" pitchFamily="34" charset="0"/>
              </a:rPr>
              <a:t> </a:t>
            </a:r>
          </a:p>
          <a:p>
            <a:r>
              <a:rPr lang="en-IN" b="1" dirty="0">
                <a:solidFill>
                  <a:srgbClr val="000000"/>
                </a:solidFill>
                <a:effectLst/>
                <a:latin typeface="Times New Roman" panose="02020603050405020304" pitchFamily="18" charset="0"/>
                <a:ea typeface="Calibri" panose="020F0502020204030204" pitchFamily="34" charset="0"/>
              </a:rPr>
              <a:t>1.2 Scope </a:t>
            </a:r>
            <a:endParaRPr lang="en-IN" dirty="0">
              <a:solidFill>
                <a:srgbClr val="000000"/>
              </a:solidFill>
              <a:effectLst/>
              <a:latin typeface="Times New Roman" panose="02020603050405020304" pitchFamily="18" charset="0"/>
              <a:ea typeface="Calibri" panose="020F0502020204030204" pitchFamily="34" charset="0"/>
            </a:endParaRPr>
          </a:p>
          <a:p>
            <a:r>
              <a:rPr lang="en-IN" dirty="0">
                <a:solidFill>
                  <a:srgbClr val="000000"/>
                </a:solidFill>
                <a:effectLst/>
                <a:latin typeface="Times New Roman" panose="02020603050405020304" pitchFamily="18" charset="0"/>
                <a:ea typeface="Calibri" panose="020F0502020204030204" pitchFamily="34" charset="0"/>
              </a:rPr>
              <a:t>New software needs to be built for Online Banking system. For this, a new user should easily be able to get application form, fill that form manually and submit with proof in nearest banks or online. The new user first registers themselves, by applying at the Net Banking site, then fills and submits the form to bank. Finally, the Admin grants the access after verifying the details about new users request and activates the users’ account. </a:t>
            </a:r>
          </a:p>
          <a:p>
            <a:r>
              <a:rPr lang="en-IN" dirty="0">
                <a:solidFill>
                  <a:srgbClr val="000000"/>
                </a:solidFill>
                <a:effectLst/>
                <a:latin typeface="Times New Roman" panose="02020603050405020304" pitchFamily="18" charset="0"/>
                <a:ea typeface="Calibri" panose="020F0502020204030204" pitchFamily="34" charset="0"/>
              </a:rPr>
              <a:t> </a:t>
            </a:r>
          </a:p>
          <a:p>
            <a:pPr>
              <a:lnSpc>
                <a:spcPct val="107000"/>
              </a:lnSpc>
              <a:spcAft>
                <a:spcPts val="800"/>
              </a:spcAft>
            </a:pPr>
            <a:r>
              <a:rPr lang="en-IN" b="1" dirty="0">
                <a:effectLst/>
                <a:latin typeface="Calibri" panose="020F0502020204030204" pitchFamily="34" charset="0"/>
                <a:ea typeface="Calibri" panose="020F0502020204030204" pitchFamily="34" charset="0"/>
                <a:cs typeface="Times New Roman" panose="02020603050405020304" pitchFamily="18" charset="0"/>
              </a:rPr>
              <a:t>1.3 Overview</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Online Banking System project captures activities performed by different roles in real life banking which provides enhanced techniques for maintaining the required information up-to-date, which results in efficiency. New users can register through online application form which is available in our website. After registration the system, it will automatically generate a printout copy, by which they can open a new account in the bank.</a:t>
            </a:r>
          </a:p>
          <a:p>
            <a:endParaRPr lang="en-IN" dirty="0"/>
          </a:p>
        </p:txBody>
      </p:sp>
    </p:spTree>
    <p:extLst>
      <p:ext uri="{BB962C8B-B14F-4D97-AF65-F5344CB8AC3E}">
        <p14:creationId xmlns:p14="http://schemas.microsoft.com/office/powerpoint/2010/main" val="29225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F47C314-C405-42AF-AD79-75CB5682E9A8}"/>
              </a:ext>
            </a:extLst>
          </p:cNvPr>
          <p:cNvSpPr>
            <a:spLocks noGrp="1"/>
          </p:cNvSpPr>
          <p:nvPr>
            <p:ph type="title"/>
          </p:nvPr>
        </p:nvSpPr>
        <p:spPr/>
        <p:txBody>
          <a:bodyPr>
            <a:normAutofit fontScale="90000"/>
          </a:bodyPr>
          <a:lstStyle/>
          <a:p>
            <a:r>
              <a:rPr lang="en-IN" dirty="0"/>
              <a:t>SRS FOR INTERNET BANKING SYSTEM</a:t>
            </a:r>
          </a:p>
        </p:txBody>
      </p:sp>
      <p:sp>
        <p:nvSpPr>
          <p:cNvPr id="16" name="TextBox 15">
            <a:extLst>
              <a:ext uri="{FF2B5EF4-FFF2-40B4-BE49-F238E27FC236}">
                <a16:creationId xmlns:a16="http://schemas.microsoft.com/office/drawing/2014/main" id="{8E389825-8E96-4138-9846-D7AFEC03703A}"/>
              </a:ext>
            </a:extLst>
          </p:cNvPr>
          <p:cNvSpPr txBox="1"/>
          <p:nvPr/>
        </p:nvSpPr>
        <p:spPr>
          <a:xfrm>
            <a:off x="2348011" y="531610"/>
            <a:ext cx="6621177" cy="213198"/>
          </a:xfrm>
          <a:prstGeom prst="rect">
            <a:avLst/>
          </a:prstGeom>
          <a:noFill/>
        </p:spPr>
        <p:txBody>
          <a:bodyPr wrap="square" rtlCol="0">
            <a:spAutoFit/>
          </a:bodyPr>
          <a:lstStyle/>
          <a:p>
            <a:endParaRPr lang="en-IN" dirty="0"/>
          </a:p>
        </p:txBody>
      </p:sp>
      <p:sp>
        <p:nvSpPr>
          <p:cNvPr id="76" name="Rectangle 127">
            <a:extLst>
              <a:ext uri="{FF2B5EF4-FFF2-40B4-BE49-F238E27FC236}">
                <a16:creationId xmlns:a16="http://schemas.microsoft.com/office/drawing/2014/main" id="{51025538-D7EC-43C9-9FAF-D1F0625F8538}"/>
              </a:ext>
            </a:extLst>
          </p:cNvPr>
          <p:cNvSpPr>
            <a:spLocks noChangeArrowheads="1"/>
          </p:cNvSpPr>
          <p:nvPr/>
        </p:nvSpPr>
        <p:spPr bwMode="auto">
          <a:xfrm>
            <a:off x="-13816" y="734404"/>
            <a:ext cx="8969188"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Overall Descriptions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application is to be fully-functional bank software. It will consist of a few different modules:-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 Product Perspective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Online Banking System is the software, which manages the various users with independent access. The Online Banking is a special order software system. It will be used in the stated configuration of online.</a:t>
            </a:r>
            <a:endParaRPr lang="en-US" altLang="en-US" sz="1200" b="1" dirty="0">
              <a:solidFill>
                <a:schemeClr val="tx1"/>
              </a:solidFill>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kern="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kern="0" dirty="0">
                <a:effectLst/>
                <a:latin typeface="Times New Roman" panose="02020603050405020304" pitchFamily="18" charset="0"/>
                <a:ea typeface="Times New Roman" panose="02020603050405020304" pitchFamily="18" charset="0"/>
              </a:rPr>
              <a:t>2.1.1  System</a:t>
            </a:r>
            <a:r>
              <a:rPr lang="en-US" b="1" kern="0" spc="-30" dirty="0">
                <a:effectLst/>
                <a:latin typeface="Times New Roman" panose="02020603050405020304" pitchFamily="18" charset="0"/>
                <a:ea typeface="Times New Roman" panose="02020603050405020304" pitchFamily="18" charset="0"/>
              </a:rPr>
              <a:t> </a:t>
            </a:r>
            <a:r>
              <a:rPr lang="en-US" b="1" kern="0" dirty="0">
                <a:effectLst/>
                <a:latin typeface="Times New Roman" panose="02020603050405020304" pitchFamily="18" charset="0"/>
                <a:ea typeface="Times New Roman" panose="02020603050405020304" pitchFamily="18" charset="0"/>
              </a:rPr>
              <a:t>Interfaces</a:t>
            </a:r>
            <a:endParaRPr lang="en-IN" b="1" kern="0" dirty="0">
              <a:effectLst/>
              <a:latin typeface="Times New Roman" panose="020206030504050203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7" name="Group 76">
            <a:extLst>
              <a:ext uri="{FF2B5EF4-FFF2-40B4-BE49-F238E27FC236}">
                <a16:creationId xmlns:a16="http://schemas.microsoft.com/office/drawing/2014/main" id="{F40CA7A3-D961-42E0-AF50-06249BA0C05B}"/>
              </a:ext>
            </a:extLst>
          </p:cNvPr>
          <p:cNvGrpSpPr>
            <a:grpSpLocks/>
          </p:cNvGrpSpPr>
          <p:nvPr/>
        </p:nvGrpSpPr>
        <p:grpSpPr bwMode="auto">
          <a:xfrm>
            <a:off x="326096" y="2898861"/>
            <a:ext cx="4043829" cy="1880869"/>
            <a:chOff x="1866" y="199"/>
            <a:chExt cx="8493" cy="4272"/>
          </a:xfrm>
        </p:grpSpPr>
        <p:sp>
          <p:nvSpPr>
            <p:cNvPr id="78" name="Freeform 3">
              <a:extLst>
                <a:ext uri="{FF2B5EF4-FFF2-40B4-BE49-F238E27FC236}">
                  <a16:creationId xmlns:a16="http://schemas.microsoft.com/office/drawing/2014/main" id="{59EFC46F-7B1C-42C0-A08B-ADD53BD590BB}"/>
                </a:ext>
              </a:extLst>
            </p:cNvPr>
            <p:cNvSpPr>
              <a:spLocks/>
            </p:cNvSpPr>
            <p:nvPr/>
          </p:nvSpPr>
          <p:spPr bwMode="auto">
            <a:xfrm>
              <a:off x="2652" y="2011"/>
              <a:ext cx="2831" cy="1554"/>
            </a:xfrm>
            <a:custGeom>
              <a:avLst/>
              <a:gdLst>
                <a:gd name="T0" fmla="+- 0 3971 2652"/>
                <a:gd name="T1" fmla="*/ T0 w 2831"/>
                <a:gd name="T2" fmla="+- 0 2013 2011"/>
                <a:gd name="T3" fmla="*/ 2013 h 1554"/>
                <a:gd name="T4" fmla="+- 0 3783 2652"/>
                <a:gd name="T5" fmla="*/ T4 w 2831"/>
                <a:gd name="T6" fmla="+- 0 2027 2011"/>
                <a:gd name="T7" fmla="*/ 2027 h 1554"/>
                <a:gd name="T8" fmla="+- 0 3603 2652"/>
                <a:gd name="T9" fmla="*/ T8 w 2831"/>
                <a:gd name="T10" fmla="+- 0 2054 2011"/>
                <a:gd name="T11" fmla="*/ 2054 h 1554"/>
                <a:gd name="T12" fmla="+- 0 3434 2652"/>
                <a:gd name="T13" fmla="*/ T12 w 2831"/>
                <a:gd name="T14" fmla="+- 0 2093 2011"/>
                <a:gd name="T15" fmla="*/ 2093 h 1554"/>
                <a:gd name="T16" fmla="+- 0 3276 2652"/>
                <a:gd name="T17" fmla="*/ T16 w 2831"/>
                <a:gd name="T18" fmla="+- 0 2144 2011"/>
                <a:gd name="T19" fmla="*/ 2144 h 1554"/>
                <a:gd name="T20" fmla="+- 0 3133 2652"/>
                <a:gd name="T21" fmla="*/ T20 w 2831"/>
                <a:gd name="T22" fmla="+- 0 2205 2011"/>
                <a:gd name="T23" fmla="*/ 2205 h 1554"/>
                <a:gd name="T24" fmla="+- 0 3005 2652"/>
                <a:gd name="T25" fmla="*/ T24 w 2831"/>
                <a:gd name="T26" fmla="+- 0 2275 2011"/>
                <a:gd name="T27" fmla="*/ 2275 h 1554"/>
                <a:gd name="T28" fmla="+- 0 2894 2652"/>
                <a:gd name="T29" fmla="*/ T28 w 2831"/>
                <a:gd name="T30" fmla="+- 0 2354 2011"/>
                <a:gd name="T31" fmla="*/ 2354 h 1554"/>
                <a:gd name="T32" fmla="+- 0 2802 2652"/>
                <a:gd name="T33" fmla="*/ T32 w 2831"/>
                <a:gd name="T34" fmla="+- 0 2440 2011"/>
                <a:gd name="T35" fmla="*/ 2440 h 1554"/>
                <a:gd name="T36" fmla="+- 0 2681 2652"/>
                <a:gd name="T37" fmla="*/ T36 w 2831"/>
                <a:gd name="T38" fmla="+- 0 2631 2011"/>
                <a:gd name="T39" fmla="*/ 2631 h 1554"/>
                <a:gd name="T40" fmla="+- 0 2652 2652"/>
                <a:gd name="T41" fmla="*/ T40 w 2831"/>
                <a:gd name="T42" fmla="+- 0 2788 2011"/>
                <a:gd name="T43" fmla="*/ 2788 h 1554"/>
                <a:gd name="T44" fmla="+- 0 2681 2652"/>
                <a:gd name="T45" fmla="*/ T44 w 2831"/>
                <a:gd name="T46" fmla="+- 0 2945 2011"/>
                <a:gd name="T47" fmla="*/ 2945 h 1554"/>
                <a:gd name="T48" fmla="+- 0 2802 2652"/>
                <a:gd name="T49" fmla="*/ T48 w 2831"/>
                <a:gd name="T50" fmla="+- 0 3136 2011"/>
                <a:gd name="T51" fmla="*/ 3136 h 1554"/>
                <a:gd name="T52" fmla="+- 0 2894 2652"/>
                <a:gd name="T53" fmla="*/ T52 w 2831"/>
                <a:gd name="T54" fmla="+- 0 3222 2011"/>
                <a:gd name="T55" fmla="*/ 3222 h 1554"/>
                <a:gd name="T56" fmla="+- 0 3005 2652"/>
                <a:gd name="T57" fmla="*/ T56 w 2831"/>
                <a:gd name="T58" fmla="+- 0 3301 2011"/>
                <a:gd name="T59" fmla="*/ 3301 h 1554"/>
                <a:gd name="T60" fmla="+- 0 3133 2652"/>
                <a:gd name="T61" fmla="*/ T60 w 2831"/>
                <a:gd name="T62" fmla="+- 0 3371 2011"/>
                <a:gd name="T63" fmla="*/ 3371 h 1554"/>
                <a:gd name="T64" fmla="+- 0 3276 2652"/>
                <a:gd name="T65" fmla="*/ T64 w 2831"/>
                <a:gd name="T66" fmla="+- 0 3432 2011"/>
                <a:gd name="T67" fmla="*/ 3432 h 1554"/>
                <a:gd name="T68" fmla="+- 0 3434 2652"/>
                <a:gd name="T69" fmla="*/ T68 w 2831"/>
                <a:gd name="T70" fmla="+- 0 3483 2011"/>
                <a:gd name="T71" fmla="*/ 3483 h 1554"/>
                <a:gd name="T72" fmla="+- 0 3603 2652"/>
                <a:gd name="T73" fmla="*/ T72 w 2831"/>
                <a:gd name="T74" fmla="+- 0 3522 2011"/>
                <a:gd name="T75" fmla="*/ 3522 h 1554"/>
                <a:gd name="T76" fmla="+- 0 3783 2652"/>
                <a:gd name="T77" fmla="*/ T76 w 2831"/>
                <a:gd name="T78" fmla="+- 0 3549 2011"/>
                <a:gd name="T79" fmla="*/ 3549 h 1554"/>
                <a:gd name="T80" fmla="+- 0 3971 2652"/>
                <a:gd name="T81" fmla="*/ T80 w 2831"/>
                <a:gd name="T82" fmla="+- 0 3563 2011"/>
                <a:gd name="T83" fmla="*/ 3563 h 1554"/>
                <a:gd name="T84" fmla="+- 0 4165 2652"/>
                <a:gd name="T85" fmla="*/ T84 w 2831"/>
                <a:gd name="T86" fmla="+- 0 3563 2011"/>
                <a:gd name="T87" fmla="*/ 3563 h 1554"/>
                <a:gd name="T88" fmla="+- 0 4353 2652"/>
                <a:gd name="T89" fmla="*/ T88 w 2831"/>
                <a:gd name="T90" fmla="+- 0 3549 2011"/>
                <a:gd name="T91" fmla="*/ 3549 h 1554"/>
                <a:gd name="T92" fmla="+- 0 4533 2652"/>
                <a:gd name="T93" fmla="*/ T92 w 2831"/>
                <a:gd name="T94" fmla="+- 0 3522 2011"/>
                <a:gd name="T95" fmla="*/ 3522 h 1554"/>
                <a:gd name="T96" fmla="+- 0 4702 2652"/>
                <a:gd name="T97" fmla="*/ T96 w 2831"/>
                <a:gd name="T98" fmla="+- 0 3483 2011"/>
                <a:gd name="T99" fmla="*/ 3483 h 1554"/>
                <a:gd name="T100" fmla="+- 0 4859 2652"/>
                <a:gd name="T101" fmla="*/ T100 w 2831"/>
                <a:gd name="T102" fmla="+- 0 3432 2011"/>
                <a:gd name="T103" fmla="*/ 3432 h 1554"/>
                <a:gd name="T104" fmla="+- 0 5003 2652"/>
                <a:gd name="T105" fmla="*/ T104 w 2831"/>
                <a:gd name="T106" fmla="+- 0 3371 2011"/>
                <a:gd name="T107" fmla="*/ 3371 h 1554"/>
                <a:gd name="T108" fmla="+- 0 5131 2652"/>
                <a:gd name="T109" fmla="*/ T108 w 2831"/>
                <a:gd name="T110" fmla="+- 0 3301 2011"/>
                <a:gd name="T111" fmla="*/ 3301 h 1554"/>
                <a:gd name="T112" fmla="+- 0 5242 2652"/>
                <a:gd name="T113" fmla="*/ T112 w 2831"/>
                <a:gd name="T114" fmla="+- 0 3222 2011"/>
                <a:gd name="T115" fmla="*/ 3222 h 1554"/>
                <a:gd name="T116" fmla="+- 0 5334 2652"/>
                <a:gd name="T117" fmla="*/ T116 w 2831"/>
                <a:gd name="T118" fmla="+- 0 3136 2011"/>
                <a:gd name="T119" fmla="*/ 3136 h 1554"/>
                <a:gd name="T120" fmla="+- 0 5455 2652"/>
                <a:gd name="T121" fmla="*/ T120 w 2831"/>
                <a:gd name="T122" fmla="+- 0 2945 2011"/>
                <a:gd name="T123" fmla="*/ 2945 h 1554"/>
                <a:gd name="T124" fmla="+- 0 5483 2652"/>
                <a:gd name="T125" fmla="*/ T124 w 2831"/>
                <a:gd name="T126" fmla="+- 0 2788 2011"/>
                <a:gd name="T127" fmla="*/ 2788 h 1554"/>
                <a:gd name="T128" fmla="+- 0 5455 2652"/>
                <a:gd name="T129" fmla="*/ T128 w 2831"/>
                <a:gd name="T130" fmla="+- 0 2631 2011"/>
                <a:gd name="T131" fmla="*/ 2631 h 1554"/>
                <a:gd name="T132" fmla="+- 0 5334 2652"/>
                <a:gd name="T133" fmla="*/ T132 w 2831"/>
                <a:gd name="T134" fmla="+- 0 2440 2011"/>
                <a:gd name="T135" fmla="*/ 2440 h 1554"/>
                <a:gd name="T136" fmla="+- 0 5241 2652"/>
                <a:gd name="T137" fmla="*/ T136 w 2831"/>
                <a:gd name="T138" fmla="+- 0 2354 2011"/>
                <a:gd name="T139" fmla="*/ 2354 h 1554"/>
                <a:gd name="T140" fmla="+- 0 5131 2652"/>
                <a:gd name="T141" fmla="*/ T140 w 2831"/>
                <a:gd name="T142" fmla="+- 0 2275 2011"/>
                <a:gd name="T143" fmla="*/ 2275 h 1554"/>
                <a:gd name="T144" fmla="+- 0 5003 2652"/>
                <a:gd name="T145" fmla="*/ T144 w 2831"/>
                <a:gd name="T146" fmla="+- 0 2205 2011"/>
                <a:gd name="T147" fmla="*/ 2205 h 1554"/>
                <a:gd name="T148" fmla="+- 0 4859 2652"/>
                <a:gd name="T149" fmla="*/ T148 w 2831"/>
                <a:gd name="T150" fmla="+- 0 2144 2011"/>
                <a:gd name="T151" fmla="*/ 2144 h 1554"/>
                <a:gd name="T152" fmla="+- 0 4702 2652"/>
                <a:gd name="T153" fmla="*/ T152 w 2831"/>
                <a:gd name="T154" fmla="+- 0 2093 2011"/>
                <a:gd name="T155" fmla="*/ 2093 h 1554"/>
                <a:gd name="T156" fmla="+- 0 4533 2652"/>
                <a:gd name="T157" fmla="*/ T156 w 2831"/>
                <a:gd name="T158" fmla="+- 0 2054 2011"/>
                <a:gd name="T159" fmla="*/ 2054 h 1554"/>
                <a:gd name="T160" fmla="+- 0 4353 2652"/>
                <a:gd name="T161" fmla="*/ T160 w 2831"/>
                <a:gd name="T162" fmla="+- 0 2027 2011"/>
                <a:gd name="T163" fmla="*/ 2027 h 1554"/>
                <a:gd name="T164" fmla="+- 0 4165 2652"/>
                <a:gd name="T165" fmla="*/ T164 w 2831"/>
                <a:gd name="T166" fmla="+- 0 2013 2011"/>
                <a:gd name="T167" fmla="*/ 2013 h 15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2831" h="1554">
                  <a:moveTo>
                    <a:pt x="1416" y="0"/>
                  </a:moveTo>
                  <a:lnTo>
                    <a:pt x="1319" y="2"/>
                  </a:lnTo>
                  <a:lnTo>
                    <a:pt x="1224" y="7"/>
                  </a:lnTo>
                  <a:lnTo>
                    <a:pt x="1131" y="16"/>
                  </a:lnTo>
                  <a:lnTo>
                    <a:pt x="1039" y="28"/>
                  </a:lnTo>
                  <a:lnTo>
                    <a:pt x="951" y="43"/>
                  </a:lnTo>
                  <a:lnTo>
                    <a:pt x="865" y="61"/>
                  </a:lnTo>
                  <a:lnTo>
                    <a:pt x="782" y="82"/>
                  </a:lnTo>
                  <a:lnTo>
                    <a:pt x="701" y="106"/>
                  </a:lnTo>
                  <a:lnTo>
                    <a:pt x="624" y="133"/>
                  </a:lnTo>
                  <a:lnTo>
                    <a:pt x="551" y="162"/>
                  </a:lnTo>
                  <a:lnTo>
                    <a:pt x="481" y="194"/>
                  </a:lnTo>
                  <a:lnTo>
                    <a:pt x="415" y="228"/>
                  </a:lnTo>
                  <a:lnTo>
                    <a:pt x="353" y="264"/>
                  </a:lnTo>
                  <a:lnTo>
                    <a:pt x="295" y="302"/>
                  </a:lnTo>
                  <a:lnTo>
                    <a:pt x="242" y="343"/>
                  </a:lnTo>
                  <a:lnTo>
                    <a:pt x="194" y="385"/>
                  </a:lnTo>
                  <a:lnTo>
                    <a:pt x="150" y="429"/>
                  </a:lnTo>
                  <a:lnTo>
                    <a:pt x="79" y="522"/>
                  </a:lnTo>
                  <a:lnTo>
                    <a:pt x="29" y="620"/>
                  </a:lnTo>
                  <a:lnTo>
                    <a:pt x="4" y="724"/>
                  </a:lnTo>
                  <a:lnTo>
                    <a:pt x="0" y="777"/>
                  </a:lnTo>
                  <a:lnTo>
                    <a:pt x="4" y="830"/>
                  </a:lnTo>
                  <a:lnTo>
                    <a:pt x="29" y="934"/>
                  </a:lnTo>
                  <a:lnTo>
                    <a:pt x="79" y="1032"/>
                  </a:lnTo>
                  <a:lnTo>
                    <a:pt x="150" y="1125"/>
                  </a:lnTo>
                  <a:lnTo>
                    <a:pt x="194" y="1169"/>
                  </a:lnTo>
                  <a:lnTo>
                    <a:pt x="242" y="1211"/>
                  </a:lnTo>
                  <a:lnTo>
                    <a:pt x="295" y="1252"/>
                  </a:lnTo>
                  <a:lnTo>
                    <a:pt x="353" y="1290"/>
                  </a:lnTo>
                  <a:lnTo>
                    <a:pt x="415" y="1326"/>
                  </a:lnTo>
                  <a:lnTo>
                    <a:pt x="481" y="1360"/>
                  </a:lnTo>
                  <a:lnTo>
                    <a:pt x="551" y="1392"/>
                  </a:lnTo>
                  <a:lnTo>
                    <a:pt x="624" y="1421"/>
                  </a:lnTo>
                  <a:lnTo>
                    <a:pt x="701" y="1448"/>
                  </a:lnTo>
                  <a:lnTo>
                    <a:pt x="782" y="1472"/>
                  </a:lnTo>
                  <a:lnTo>
                    <a:pt x="865" y="1493"/>
                  </a:lnTo>
                  <a:lnTo>
                    <a:pt x="951" y="1511"/>
                  </a:lnTo>
                  <a:lnTo>
                    <a:pt x="1040" y="1526"/>
                  </a:lnTo>
                  <a:lnTo>
                    <a:pt x="1131" y="1538"/>
                  </a:lnTo>
                  <a:lnTo>
                    <a:pt x="1224" y="1547"/>
                  </a:lnTo>
                  <a:lnTo>
                    <a:pt x="1319" y="1552"/>
                  </a:lnTo>
                  <a:lnTo>
                    <a:pt x="1416" y="1554"/>
                  </a:lnTo>
                  <a:lnTo>
                    <a:pt x="1513" y="1552"/>
                  </a:lnTo>
                  <a:lnTo>
                    <a:pt x="1608" y="1547"/>
                  </a:lnTo>
                  <a:lnTo>
                    <a:pt x="1701" y="1538"/>
                  </a:lnTo>
                  <a:lnTo>
                    <a:pt x="1792" y="1526"/>
                  </a:lnTo>
                  <a:lnTo>
                    <a:pt x="1881" y="1511"/>
                  </a:lnTo>
                  <a:lnTo>
                    <a:pt x="1967" y="1493"/>
                  </a:lnTo>
                  <a:lnTo>
                    <a:pt x="2050" y="1472"/>
                  </a:lnTo>
                  <a:lnTo>
                    <a:pt x="2130" y="1448"/>
                  </a:lnTo>
                  <a:lnTo>
                    <a:pt x="2207" y="1421"/>
                  </a:lnTo>
                  <a:lnTo>
                    <a:pt x="2281" y="1392"/>
                  </a:lnTo>
                  <a:lnTo>
                    <a:pt x="2351" y="1360"/>
                  </a:lnTo>
                  <a:lnTo>
                    <a:pt x="2417" y="1326"/>
                  </a:lnTo>
                  <a:lnTo>
                    <a:pt x="2479" y="1290"/>
                  </a:lnTo>
                  <a:lnTo>
                    <a:pt x="2536" y="1252"/>
                  </a:lnTo>
                  <a:lnTo>
                    <a:pt x="2590" y="1211"/>
                  </a:lnTo>
                  <a:lnTo>
                    <a:pt x="2638" y="1169"/>
                  </a:lnTo>
                  <a:lnTo>
                    <a:pt x="2682" y="1125"/>
                  </a:lnTo>
                  <a:lnTo>
                    <a:pt x="2753" y="1032"/>
                  </a:lnTo>
                  <a:lnTo>
                    <a:pt x="2803" y="934"/>
                  </a:lnTo>
                  <a:lnTo>
                    <a:pt x="2828" y="830"/>
                  </a:lnTo>
                  <a:lnTo>
                    <a:pt x="2831" y="777"/>
                  </a:lnTo>
                  <a:lnTo>
                    <a:pt x="2828" y="724"/>
                  </a:lnTo>
                  <a:lnTo>
                    <a:pt x="2803" y="620"/>
                  </a:lnTo>
                  <a:lnTo>
                    <a:pt x="2753" y="522"/>
                  </a:lnTo>
                  <a:lnTo>
                    <a:pt x="2682" y="429"/>
                  </a:lnTo>
                  <a:lnTo>
                    <a:pt x="2638" y="385"/>
                  </a:lnTo>
                  <a:lnTo>
                    <a:pt x="2589" y="343"/>
                  </a:lnTo>
                  <a:lnTo>
                    <a:pt x="2536" y="302"/>
                  </a:lnTo>
                  <a:lnTo>
                    <a:pt x="2479" y="264"/>
                  </a:lnTo>
                  <a:lnTo>
                    <a:pt x="2417" y="228"/>
                  </a:lnTo>
                  <a:lnTo>
                    <a:pt x="2351" y="194"/>
                  </a:lnTo>
                  <a:lnTo>
                    <a:pt x="2281" y="162"/>
                  </a:lnTo>
                  <a:lnTo>
                    <a:pt x="2207" y="133"/>
                  </a:lnTo>
                  <a:lnTo>
                    <a:pt x="2130" y="106"/>
                  </a:lnTo>
                  <a:lnTo>
                    <a:pt x="2050" y="82"/>
                  </a:lnTo>
                  <a:lnTo>
                    <a:pt x="1967" y="61"/>
                  </a:lnTo>
                  <a:lnTo>
                    <a:pt x="1881" y="43"/>
                  </a:lnTo>
                  <a:lnTo>
                    <a:pt x="1792" y="28"/>
                  </a:lnTo>
                  <a:lnTo>
                    <a:pt x="1701" y="16"/>
                  </a:lnTo>
                  <a:lnTo>
                    <a:pt x="1608" y="7"/>
                  </a:lnTo>
                  <a:lnTo>
                    <a:pt x="1513" y="2"/>
                  </a:lnTo>
                  <a:lnTo>
                    <a:pt x="1416"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79" name="Freeform 4">
              <a:extLst>
                <a:ext uri="{FF2B5EF4-FFF2-40B4-BE49-F238E27FC236}">
                  <a16:creationId xmlns:a16="http://schemas.microsoft.com/office/drawing/2014/main" id="{89C57BA0-A3C0-4E8F-9EF5-F2B5A7D2ADE3}"/>
                </a:ext>
              </a:extLst>
            </p:cNvPr>
            <p:cNvSpPr>
              <a:spLocks/>
            </p:cNvSpPr>
            <p:nvPr/>
          </p:nvSpPr>
          <p:spPr bwMode="auto">
            <a:xfrm>
              <a:off x="2652" y="2011"/>
              <a:ext cx="2831" cy="1554"/>
            </a:xfrm>
            <a:custGeom>
              <a:avLst/>
              <a:gdLst>
                <a:gd name="T0" fmla="+- 0 2665 2652"/>
                <a:gd name="T1" fmla="*/ T0 w 2831"/>
                <a:gd name="T2" fmla="+- 0 2683 2011"/>
                <a:gd name="T3" fmla="*/ 2683 h 1554"/>
                <a:gd name="T4" fmla="+- 0 2764 2652"/>
                <a:gd name="T5" fmla="*/ T4 w 2831"/>
                <a:gd name="T6" fmla="+- 0 2486 2011"/>
                <a:gd name="T7" fmla="*/ 2486 h 1554"/>
                <a:gd name="T8" fmla="+- 0 2894 2652"/>
                <a:gd name="T9" fmla="*/ T8 w 2831"/>
                <a:gd name="T10" fmla="+- 0 2354 2011"/>
                <a:gd name="T11" fmla="*/ 2354 h 1554"/>
                <a:gd name="T12" fmla="+- 0 3005 2652"/>
                <a:gd name="T13" fmla="*/ T12 w 2831"/>
                <a:gd name="T14" fmla="+- 0 2275 2011"/>
                <a:gd name="T15" fmla="*/ 2275 h 1554"/>
                <a:gd name="T16" fmla="+- 0 3133 2652"/>
                <a:gd name="T17" fmla="*/ T16 w 2831"/>
                <a:gd name="T18" fmla="+- 0 2205 2011"/>
                <a:gd name="T19" fmla="*/ 2205 h 1554"/>
                <a:gd name="T20" fmla="+- 0 3276 2652"/>
                <a:gd name="T21" fmla="*/ T20 w 2831"/>
                <a:gd name="T22" fmla="+- 0 2144 2011"/>
                <a:gd name="T23" fmla="*/ 2144 h 1554"/>
                <a:gd name="T24" fmla="+- 0 3434 2652"/>
                <a:gd name="T25" fmla="*/ T24 w 2831"/>
                <a:gd name="T26" fmla="+- 0 2093 2011"/>
                <a:gd name="T27" fmla="*/ 2093 h 1554"/>
                <a:gd name="T28" fmla="+- 0 3603 2652"/>
                <a:gd name="T29" fmla="*/ T28 w 2831"/>
                <a:gd name="T30" fmla="+- 0 2054 2011"/>
                <a:gd name="T31" fmla="*/ 2054 h 1554"/>
                <a:gd name="T32" fmla="+- 0 3783 2652"/>
                <a:gd name="T33" fmla="*/ T32 w 2831"/>
                <a:gd name="T34" fmla="+- 0 2027 2011"/>
                <a:gd name="T35" fmla="*/ 2027 h 1554"/>
                <a:gd name="T36" fmla="+- 0 3971 2652"/>
                <a:gd name="T37" fmla="*/ T36 w 2831"/>
                <a:gd name="T38" fmla="+- 0 2013 2011"/>
                <a:gd name="T39" fmla="*/ 2013 h 1554"/>
                <a:gd name="T40" fmla="+- 0 4165 2652"/>
                <a:gd name="T41" fmla="*/ T40 w 2831"/>
                <a:gd name="T42" fmla="+- 0 2013 2011"/>
                <a:gd name="T43" fmla="*/ 2013 h 1554"/>
                <a:gd name="T44" fmla="+- 0 4353 2652"/>
                <a:gd name="T45" fmla="*/ T44 w 2831"/>
                <a:gd name="T46" fmla="+- 0 2027 2011"/>
                <a:gd name="T47" fmla="*/ 2027 h 1554"/>
                <a:gd name="T48" fmla="+- 0 4533 2652"/>
                <a:gd name="T49" fmla="*/ T48 w 2831"/>
                <a:gd name="T50" fmla="+- 0 2054 2011"/>
                <a:gd name="T51" fmla="*/ 2054 h 1554"/>
                <a:gd name="T52" fmla="+- 0 4702 2652"/>
                <a:gd name="T53" fmla="*/ T52 w 2831"/>
                <a:gd name="T54" fmla="+- 0 2093 2011"/>
                <a:gd name="T55" fmla="*/ 2093 h 1554"/>
                <a:gd name="T56" fmla="+- 0 4859 2652"/>
                <a:gd name="T57" fmla="*/ T56 w 2831"/>
                <a:gd name="T58" fmla="+- 0 2144 2011"/>
                <a:gd name="T59" fmla="*/ 2144 h 1554"/>
                <a:gd name="T60" fmla="+- 0 5003 2652"/>
                <a:gd name="T61" fmla="*/ T60 w 2831"/>
                <a:gd name="T62" fmla="+- 0 2205 2011"/>
                <a:gd name="T63" fmla="*/ 2205 h 1554"/>
                <a:gd name="T64" fmla="+- 0 5131 2652"/>
                <a:gd name="T65" fmla="*/ T64 w 2831"/>
                <a:gd name="T66" fmla="+- 0 2275 2011"/>
                <a:gd name="T67" fmla="*/ 2275 h 1554"/>
                <a:gd name="T68" fmla="+- 0 5241 2652"/>
                <a:gd name="T69" fmla="*/ T68 w 2831"/>
                <a:gd name="T70" fmla="+- 0 2354 2011"/>
                <a:gd name="T71" fmla="*/ 2354 h 1554"/>
                <a:gd name="T72" fmla="+- 0 5334 2652"/>
                <a:gd name="T73" fmla="*/ T72 w 2831"/>
                <a:gd name="T74" fmla="+- 0 2440 2011"/>
                <a:gd name="T75" fmla="*/ 2440 h 1554"/>
                <a:gd name="T76" fmla="+- 0 5455 2652"/>
                <a:gd name="T77" fmla="*/ T76 w 2831"/>
                <a:gd name="T78" fmla="+- 0 2631 2011"/>
                <a:gd name="T79" fmla="*/ 2631 h 1554"/>
                <a:gd name="T80" fmla="+- 0 5483 2652"/>
                <a:gd name="T81" fmla="*/ T80 w 2831"/>
                <a:gd name="T82" fmla="+- 0 2788 2011"/>
                <a:gd name="T83" fmla="*/ 2788 h 1554"/>
                <a:gd name="T84" fmla="+- 0 5470 2652"/>
                <a:gd name="T85" fmla="*/ T84 w 2831"/>
                <a:gd name="T86" fmla="+- 0 2893 2011"/>
                <a:gd name="T87" fmla="*/ 2893 h 1554"/>
                <a:gd name="T88" fmla="+- 0 5372 2652"/>
                <a:gd name="T89" fmla="*/ T88 w 2831"/>
                <a:gd name="T90" fmla="+- 0 3090 2011"/>
                <a:gd name="T91" fmla="*/ 3090 h 1554"/>
                <a:gd name="T92" fmla="+- 0 5242 2652"/>
                <a:gd name="T93" fmla="*/ T92 w 2831"/>
                <a:gd name="T94" fmla="+- 0 3222 2011"/>
                <a:gd name="T95" fmla="*/ 3222 h 1554"/>
                <a:gd name="T96" fmla="+- 0 5131 2652"/>
                <a:gd name="T97" fmla="*/ T96 w 2831"/>
                <a:gd name="T98" fmla="+- 0 3301 2011"/>
                <a:gd name="T99" fmla="*/ 3301 h 1554"/>
                <a:gd name="T100" fmla="+- 0 5003 2652"/>
                <a:gd name="T101" fmla="*/ T100 w 2831"/>
                <a:gd name="T102" fmla="+- 0 3371 2011"/>
                <a:gd name="T103" fmla="*/ 3371 h 1554"/>
                <a:gd name="T104" fmla="+- 0 4859 2652"/>
                <a:gd name="T105" fmla="*/ T104 w 2831"/>
                <a:gd name="T106" fmla="+- 0 3432 2011"/>
                <a:gd name="T107" fmla="*/ 3432 h 1554"/>
                <a:gd name="T108" fmla="+- 0 4702 2652"/>
                <a:gd name="T109" fmla="*/ T108 w 2831"/>
                <a:gd name="T110" fmla="+- 0 3483 2011"/>
                <a:gd name="T111" fmla="*/ 3483 h 1554"/>
                <a:gd name="T112" fmla="+- 0 4533 2652"/>
                <a:gd name="T113" fmla="*/ T112 w 2831"/>
                <a:gd name="T114" fmla="+- 0 3522 2011"/>
                <a:gd name="T115" fmla="*/ 3522 h 1554"/>
                <a:gd name="T116" fmla="+- 0 4353 2652"/>
                <a:gd name="T117" fmla="*/ T116 w 2831"/>
                <a:gd name="T118" fmla="+- 0 3549 2011"/>
                <a:gd name="T119" fmla="*/ 3549 h 1554"/>
                <a:gd name="T120" fmla="+- 0 4165 2652"/>
                <a:gd name="T121" fmla="*/ T120 w 2831"/>
                <a:gd name="T122" fmla="+- 0 3563 2011"/>
                <a:gd name="T123" fmla="*/ 3563 h 1554"/>
                <a:gd name="T124" fmla="+- 0 3971 2652"/>
                <a:gd name="T125" fmla="*/ T124 w 2831"/>
                <a:gd name="T126" fmla="+- 0 3563 2011"/>
                <a:gd name="T127" fmla="*/ 3563 h 1554"/>
                <a:gd name="T128" fmla="+- 0 3783 2652"/>
                <a:gd name="T129" fmla="*/ T128 w 2831"/>
                <a:gd name="T130" fmla="+- 0 3549 2011"/>
                <a:gd name="T131" fmla="*/ 3549 h 1554"/>
                <a:gd name="T132" fmla="+- 0 3603 2652"/>
                <a:gd name="T133" fmla="*/ T132 w 2831"/>
                <a:gd name="T134" fmla="+- 0 3522 2011"/>
                <a:gd name="T135" fmla="*/ 3522 h 1554"/>
                <a:gd name="T136" fmla="+- 0 3434 2652"/>
                <a:gd name="T137" fmla="*/ T136 w 2831"/>
                <a:gd name="T138" fmla="+- 0 3483 2011"/>
                <a:gd name="T139" fmla="*/ 3483 h 1554"/>
                <a:gd name="T140" fmla="+- 0 3276 2652"/>
                <a:gd name="T141" fmla="*/ T140 w 2831"/>
                <a:gd name="T142" fmla="+- 0 3432 2011"/>
                <a:gd name="T143" fmla="*/ 3432 h 1554"/>
                <a:gd name="T144" fmla="+- 0 3133 2652"/>
                <a:gd name="T145" fmla="*/ T144 w 2831"/>
                <a:gd name="T146" fmla="+- 0 3371 2011"/>
                <a:gd name="T147" fmla="*/ 3371 h 1554"/>
                <a:gd name="T148" fmla="+- 0 3005 2652"/>
                <a:gd name="T149" fmla="*/ T148 w 2831"/>
                <a:gd name="T150" fmla="+- 0 3301 2011"/>
                <a:gd name="T151" fmla="*/ 3301 h 1554"/>
                <a:gd name="T152" fmla="+- 0 2894 2652"/>
                <a:gd name="T153" fmla="*/ T152 w 2831"/>
                <a:gd name="T154" fmla="+- 0 3222 2011"/>
                <a:gd name="T155" fmla="*/ 3222 h 1554"/>
                <a:gd name="T156" fmla="+- 0 2802 2652"/>
                <a:gd name="T157" fmla="*/ T156 w 2831"/>
                <a:gd name="T158" fmla="+- 0 3136 2011"/>
                <a:gd name="T159" fmla="*/ 3136 h 1554"/>
                <a:gd name="T160" fmla="+- 0 2681 2652"/>
                <a:gd name="T161" fmla="*/ T160 w 2831"/>
                <a:gd name="T162" fmla="+- 0 2945 2011"/>
                <a:gd name="T163" fmla="*/ 2945 h 1554"/>
                <a:gd name="T164" fmla="+- 0 2652 2652"/>
                <a:gd name="T165" fmla="*/ T164 w 2831"/>
                <a:gd name="T166" fmla="+- 0 2788 2011"/>
                <a:gd name="T167" fmla="*/ 2788 h 15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2831" h="1554">
                  <a:moveTo>
                    <a:pt x="0" y="777"/>
                  </a:moveTo>
                  <a:lnTo>
                    <a:pt x="13" y="672"/>
                  </a:lnTo>
                  <a:lnTo>
                    <a:pt x="51" y="571"/>
                  </a:lnTo>
                  <a:lnTo>
                    <a:pt x="112" y="475"/>
                  </a:lnTo>
                  <a:lnTo>
                    <a:pt x="194" y="385"/>
                  </a:lnTo>
                  <a:lnTo>
                    <a:pt x="242" y="343"/>
                  </a:lnTo>
                  <a:lnTo>
                    <a:pt x="295" y="302"/>
                  </a:lnTo>
                  <a:lnTo>
                    <a:pt x="353" y="264"/>
                  </a:lnTo>
                  <a:lnTo>
                    <a:pt x="415" y="228"/>
                  </a:lnTo>
                  <a:lnTo>
                    <a:pt x="481" y="194"/>
                  </a:lnTo>
                  <a:lnTo>
                    <a:pt x="551" y="162"/>
                  </a:lnTo>
                  <a:lnTo>
                    <a:pt x="624" y="133"/>
                  </a:lnTo>
                  <a:lnTo>
                    <a:pt x="701" y="106"/>
                  </a:lnTo>
                  <a:lnTo>
                    <a:pt x="782" y="82"/>
                  </a:lnTo>
                  <a:lnTo>
                    <a:pt x="865" y="61"/>
                  </a:lnTo>
                  <a:lnTo>
                    <a:pt x="951" y="43"/>
                  </a:lnTo>
                  <a:lnTo>
                    <a:pt x="1039" y="28"/>
                  </a:lnTo>
                  <a:lnTo>
                    <a:pt x="1131" y="16"/>
                  </a:lnTo>
                  <a:lnTo>
                    <a:pt x="1224" y="7"/>
                  </a:lnTo>
                  <a:lnTo>
                    <a:pt x="1319" y="2"/>
                  </a:lnTo>
                  <a:lnTo>
                    <a:pt x="1416" y="0"/>
                  </a:lnTo>
                  <a:lnTo>
                    <a:pt x="1513" y="2"/>
                  </a:lnTo>
                  <a:lnTo>
                    <a:pt x="1608" y="7"/>
                  </a:lnTo>
                  <a:lnTo>
                    <a:pt x="1701" y="16"/>
                  </a:lnTo>
                  <a:lnTo>
                    <a:pt x="1792" y="28"/>
                  </a:lnTo>
                  <a:lnTo>
                    <a:pt x="1881" y="43"/>
                  </a:lnTo>
                  <a:lnTo>
                    <a:pt x="1967" y="61"/>
                  </a:lnTo>
                  <a:lnTo>
                    <a:pt x="2050" y="82"/>
                  </a:lnTo>
                  <a:lnTo>
                    <a:pt x="2130" y="106"/>
                  </a:lnTo>
                  <a:lnTo>
                    <a:pt x="2207" y="133"/>
                  </a:lnTo>
                  <a:lnTo>
                    <a:pt x="2281" y="162"/>
                  </a:lnTo>
                  <a:lnTo>
                    <a:pt x="2351" y="194"/>
                  </a:lnTo>
                  <a:lnTo>
                    <a:pt x="2417" y="228"/>
                  </a:lnTo>
                  <a:lnTo>
                    <a:pt x="2479" y="264"/>
                  </a:lnTo>
                  <a:lnTo>
                    <a:pt x="2536" y="302"/>
                  </a:lnTo>
                  <a:lnTo>
                    <a:pt x="2589" y="343"/>
                  </a:lnTo>
                  <a:lnTo>
                    <a:pt x="2638" y="385"/>
                  </a:lnTo>
                  <a:lnTo>
                    <a:pt x="2682" y="429"/>
                  </a:lnTo>
                  <a:lnTo>
                    <a:pt x="2753" y="522"/>
                  </a:lnTo>
                  <a:lnTo>
                    <a:pt x="2803" y="620"/>
                  </a:lnTo>
                  <a:lnTo>
                    <a:pt x="2828" y="724"/>
                  </a:lnTo>
                  <a:lnTo>
                    <a:pt x="2831" y="777"/>
                  </a:lnTo>
                  <a:lnTo>
                    <a:pt x="2828" y="830"/>
                  </a:lnTo>
                  <a:lnTo>
                    <a:pt x="2818" y="882"/>
                  </a:lnTo>
                  <a:lnTo>
                    <a:pt x="2781" y="983"/>
                  </a:lnTo>
                  <a:lnTo>
                    <a:pt x="2720" y="1079"/>
                  </a:lnTo>
                  <a:lnTo>
                    <a:pt x="2638" y="1169"/>
                  </a:lnTo>
                  <a:lnTo>
                    <a:pt x="2590" y="1211"/>
                  </a:lnTo>
                  <a:lnTo>
                    <a:pt x="2536" y="1252"/>
                  </a:lnTo>
                  <a:lnTo>
                    <a:pt x="2479" y="1290"/>
                  </a:lnTo>
                  <a:lnTo>
                    <a:pt x="2417" y="1326"/>
                  </a:lnTo>
                  <a:lnTo>
                    <a:pt x="2351" y="1360"/>
                  </a:lnTo>
                  <a:lnTo>
                    <a:pt x="2281" y="1392"/>
                  </a:lnTo>
                  <a:lnTo>
                    <a:pt x="2207" y="1421"/>
                  </a:lnTo>
                  <a:lnTo>
                    <a:pt x="2130" y="1448"/>
                  </a:lnTo>
                  <a:lnTo>
                    <a:pt x="2050" y="1472"/>
                  </a:lnTo>
                  <a:lnTo>
                    <a:pt x="1967" y="1493"/>
                  </a:lnTo>
                  <a:lnTo>
                    <a:pt x="1881" y="1511"/>
                  </a:lnTo>
                  <a:lnTo>
                    <a:pt x="1792" y="1526"/>
                  </a:lnTo>
                  <a:lnTo>
                    <a:pt x="1701" y="1538"/>
                  </a:lnTo>
                  <a:lnTo>
                    <a:pt x="1608" y="1547"/>
                  </a:lnTo>
                  <a:lnTo>
                    <a:pt x="1513" y="1552"/>
                  </a:lnTo>
                  <a:lnTo>
                    <a:pt x="1416" y="1554"/>
                  </a:lnTo>
                  <a:lnTo>
                    <a:pt x="1319" y="1552"/>
                  </a:lnTo>
                  <a:lnTo>
                    <a:pt x="1224" y="1547"/>
                  </a:lnTo>
                  <a:lnTo>
                    <a:pt x="1131" y="1538"/>
                  </a:lnTo>
                  <a:lnTo>
                    <a:pt x="1040" y="1526"/>
                  </a:lnTo>
                  <a:lnTo>
                    <a:pt x="951" y="1511"/>
                  </a:lnTo>
                  <a:lnTo>
                    <a:pt x="865" y="1493"/>
                  </a:lnTo>
                  <a:lnTo>
                    <a:pt x="782" y="1472"/>
                  </a:lnTo>
                  <a:lnTo>
                    <a:pt x="701" y="1448"/>
                  </a:lnTo>
                  <a:lnTo>
                    <a:pt x="624" y="1421"/>
                  </a:lnTo>
                  <a:lnTo>
                    <a:pt x="551" y="1392"/>
                  </a:lnTo>
                  <a:lnTo>
                    <a:pt x="481" y="1360"/>
                  </a:lnTo>
                  <a:lnTo>
                    <a:pt x="415" y="1326"/>
                  </a:lnTo>
                  <a:lnTo>
                    <a:pt x="353" y="1290"/>
                  </a:lnTo>
                  <a:lnTo>
                    <a:pt x="295" y="1252"/>
                  </a:lnTo>
                  <a:lnTo>
                    <a:pt x="242" y="1211"/>
                  </a:lnTo>
                  <a:lnTo>
                    <a:pt x="194" y="1169"/>
                  </a:lnTo>
                  <a:lnTo>
                    <a:pt x="150" y="1125"/>
                  </a:lnTo>
                  <a:lnTo>
                    <a:pt x="79" y="1032"/>
                  </a:lnTo>
                  <a:lnTo>
                    <a:pt x="29" y="934"/>
                  </a:lnTo>
                  <a:lnTo>
                    <a:pt x="4" y="830"/>
                  </a:lnTo>
                  <a:lnTo>
                    <a:pt x="0" y="777"/>
                  </a:lnTo>
                  <a:close/>
                </a:path>
              </a:pathLst>
            </a:custGeom>
            <a:noFill/>
            <a:ln w="230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0" name="Freeform 5">
              <a:extLst>
                <a:ext uri="{FF2B5EF4-FFF2-40B4-BE49-F238E27FC236}">
                  <a16:creationId xmlns:a16="http://schemas.microsoft.com/office/drawing/2014/main" id="{F63C7B10-9FA1-424D-86BD-8BCABC36ACA2}"/>
                </a:ext>
              </a:extLst>
            </p:cNvPr>
            <p:cNvSpPr>
              <a:spLocks/>
            </p:cNvSpPr>
            <p:nvPr/>
          </p:nvSpPr>
          <p:spPr bwMode="auto">
            <a:xfrm>
              <a:off x="4696" y="199"/>
              <a:ext cx="2831" cy="1554"/>
            </a:xfrm>
            <a:custGeom>
              <a:avLst/>
              <a:gdLst>
                <a:gd name="T0" fmla="+- 0 6015 4697"/>
                <a:gd name="T1" fmla="*/ T0 w 2831"/>
                <a:gd name="T2" fmla="+- 0 201 199"/>
                <a:gd name="T3" fmla="*/ 201 h 1554"/>
                <a:gd name="T4" fmla="+- 0 5827 4697"/>
                <a:gd name="T5" fmla="*/ T4 w 2831"/>
                <a:gd name="T6" fmla="+- 0 215 199"/>
                <a:gd name="T7" fmla="*/ 215 h 1554"/>
                <a:gd name="T8" fmla="+- 0 5647 4697"/>
                <a:gd name="T9" fmla="*/ T8 w 2831"/>
                <a:gd name="T10" fmla="+- 0 242 199"/>
                <a:gd name="T11" fmla="*/ 242 h 1554"/>
                <a:gd name="T12" fmla="+- 0 5478 4697"/>
                <a:gd name="T13" fmla="*/ T12 w 2831"/>
                <a:gd name="T14" fmla="+- 0 281 199"/>
                <a:gd name="T15" fmla="*/ 281 h 1554"/>
                <a:gd name="T16" fmla="+- 0 5321 4697"/>
                <a:gd name="T17" fmla="*/ T16 w 2831"/>
                <a:gd name="T18" fmla="+- 0 332 199"/>
                <a:gd name="T19" fmla="*/ 332 h 1554"/>
                <a:gd name="T20" fmla="+- 0 5177 4697"/>
                <a:gd name="T21" fmla="*/ T20 w 2831"/>
                <a:gd name="T22" fmla="+- 0 393 199"/>
                <a:gd name="T23" fmla="*/ 393 h 1554"/>
                <a:gd name="T24" fmla="+- 0 5049 4697"/>
                <a:gd name="T25" fmla="*/ T24 w 2831"/>
                <a:gd name="T26" fmla="+- 0 463 199"/>
                <a:gd name="T27" fmla="*/ 463 h 1554"/>
                <a:gd name="T28" fmla="+- 0 4939 4697"/>
                <a:gd name="T29" fmla="*/ T28 w 2831"/>
                <a:gd name="T30" fmla="+- 0 541 199"/>
                <a:gd name="T31" fmla="*/ 541 h 1554"/>
                <a:gd name="T32" fmla="+- 0 4847 4697"/>
                <a:gd name="T33" fmla="*/ T32 w 2831"/>
                <a:gd name="T34" fmla="+- 0 628 199"/>
                <a:gd name="T35" fmla="*/ 628 h 1554"/>
                <a:gd name="T36" fmla="+- 0 4726 4697"/>
                <a:gd name="T37" fmla="*/ T36 w 2831"/>
                <a:gd name="T38" fmla="+- 0 819 199"/>
                <a:gd name="T39" fmla="*/ 819 h 1554"/>
                <a:gd name="T40" fmla="+- 0 4697 4697"/>
                <a:gd name="T41" fmla="*/ T40 w 2831"/>
                <a:gd name="T42" fmla="+- 0 976 199"/>
                <a:gd name="T43" fmla="*/ 976 h 1554"/>
                <a:gd name="T44" fmla="+- 0 4726 4697"/>
                <a:gd name="T45" fmla="*/ T44 w 2831"/>
                <a:gd name="T46" fmla="+- 0 1132 199"/>
                <a:gd name="T47" fmla="*/ 1132 h 1554"/>
                <a:gd name="T48" fmla="+- 0 4847 4697"/>
                <a:gd name="T49" fmla="*/ T48 w 2831"/>
                <a:gd name="T50" fmla="+- 0 1324 199"/>
                <a:gd name="T51" fmla="*/ 1324 h 1554"/>
                <a:gd name="T52" fmla="+- 0 4939 4697"/>
                <a:gd name="T53" fmla="*/ T52 w 2831"/>
                <a:gd name="T54" fmla="+- 0 1410 199"/>
                <a:gd name="T55" fmla="*/ 1410 h 1554"/>
                <a:gd name="T56" fmla="+- 0 5050 4697"/>
                <a:gd name="T57" fmla="*/ T56 w 2831"/>
                <a:gd name="T58" fmla="+- 0 1489 199"/>
                <a:gd name="T59" fmla="*/ 1489 h 1554"/>
                <a:gd name="T60" fmla="+- 0 5178 4697"/>
                <a:gd name="T61" fmla="*/ T60 w 2831"/>
                <a:gd name="T62" fmla="+- 0 1559 199"/>
                <a:gd name="T63" fmla="*/ 1559 h 1554"/>
                <a:gd name="T64" fmla="+- 0 5321 4697"/>
                <a:gd name="T65" fmla="*/ T64 w 2831"/>
                <a:gd name="T66" fmla="+- 0 1620 199"/>
                <a:gd name="T67" fmla="*/ 1620 h 1554"/>
                <a:gd name="T68" fmla="+- 0 5478 4697"/>
                <a:gd name="T69" fmla="*/ T68 w 2831"/>
                <a:gd name="T70" fmla="+- 0 1670 199"/>
                <a:gd name="T71" fmla="*/ 1670 h 1554"/>
                <a:gd name="T72" fmla="+- 0 5647 4697"/>
                <a:gd name="T73" fmla="*/ T72 w 2831"/>
                <a:gd name="T74" fmla="+- 0 1710 199"/>
                <a:gd name="T75" fmla="*/ 1710 h 1554"/>
                <a:gd name="T76" fmla="+- 0 5827 4697"/>
                <a:gd name="T77" fmla="*/ T76 w 2831"/>
                <a:gd name="T78" fmla="+- 0 1737 199"/>
                <a:gd name="T79" fmla="*/ 1737 h 1554"/>
                <a:gd name="T80" fmla="+- 0 6015 4697"/>
                <a:gd name="T81" fmla="*/ T80 w 2831"/>
                <a:gd name="T82" fmla="+- 0 1751 199"/>
                <a:gd name="T83" fmla="*/ 1751 h 1554"/>
                <a:gd name="T84" fmla="+- 0 6209 4697"/>
                <a:gd name="T85" fmla="*/ T84 w 2831"/>
                <a:gd name="T86" fmla="+- 0 1751 199"/>
                <a:gd name="T87" fmla="*/ 1751 h 1554"/>
                <a:gd name="T88" fmla="+- 0 6398 4697"/>
                <a:gd name="T89" fmla="*/ T88 w 2831"/>
                <a:gd name="T90" fmla="+- 0 1737 199"/>
                <a:gd name="T91" fmla="*/ 1737 h 1554"/>
                <a:gd name="T92" fmla="+- 0 6577 4697"/>
                <a:gd name="T93" fmla="*/ T92 w 2831"/>
                <a:gd name="T94" fmla="+- 0 1710 199"/>
                <a:gd name="T95" fmla="*/ 1710 h 1554"/>
                <a:gd name="T96" fmla="+- 0 6746 4697"/>
                <a:gd name="T97" fmla="*/ T96 w 2831"/>
                <a:gd name="T98" fmla="+- 0 1670 199"/>
                <a:gd name="T99" fmla="*/ 1670 h 1554"/>
                <a:gd name="T100" fmla="+- 0 6904 4697"/>
                <a:gd name="T101" fmla="*/ T100 w 2831"/>
                <a:gd name="T102" fmla="+- 0 1620 199"/>
                <a:gd name="T103" fmla="*/ 1620 h 1554"/>
                <a:gd name="T104" fmla="+- 0 7047 4697"/>
                <a:gd name="T105" fmla="*/ T104 w 2831"/>
                <a:gd name="T106" fmla="+- 0 1559 199"/>
                <a:gd name="T107" fmla="*/ 1559 h 1554"/>
                <a:gd name="T108" fmla="+- 0 7175 4697"/>
                <a:gd name="T109" fmla="*/ T108 w 2831"/>
                <a:gd name="T110" fmla="+- 0 1489 199"/>
                <a:gd name="T111" fmla="*/ 1489 h 1554"/>
                <a:gd name="T112" fmla="+- 0 7286 4697"/>
                <a:gd name="T113" fmla="*/ T112 w 2831"/>
                <a:gd name="T114" fmla="+- 0 1410 199"/>
                <a:gd name="T115" fmla="*/ 1410 h 1554"/>
                <a:gd name="T116" fmla="+- 0 7378 4697"/>
                <a:gd name="T117" fmla="*/ T116 w 2831"/>
                <a:gd name="T118" fmla="+- 0 1324 199"/>
                <a:gd name="T119" fmla="*/ 1324 h 1554"/>
                <a:gd name="T120" fmla="+- 0 7499 4697"/>
                <a:gd name="T121" fmla="*/ T120 w 2831"/>
                <a:gd name="T122" fmla="+- 0 1132 199"/>
                <a:gd name="T123" fmla="*/ 1132 h 1554"/>
                <a:gd name="T124" fmla="+- 0 7528 4697"/>
                <a:gd name="T125" fmla="*/ T124 w 2831"/>
                <a:gd name="T126" fmla="+- 0 976 199"/>
                <a:gd name="T127" fmla="*/ 976 h 1554"/>
                <a:gd name="T128" fmla="+- 0 7499 4697"/>
                <a:gd name="T129" fmla="*/ T128 w 2831"/>
                <a:gd name="T130" fmla="+- 0 819 199"/>
                <a:gd name="T131" fmla="*/ 819 h 1554"/>
                <a:gd name="T132" fmla="+- 0 7378 4697"/>
                <a:gd name="T133" fmla="*/ T132 w 2831"/>
                <a:gd name="T134" fmla="+- 0 628 199"/>
                <a:gd name="T135" fmla="*/ 628 h 1554"/>
                <a:gd name="T136" fmla="+- 0 7286 4697"/>
                <a:gd name="T137" fmla="*/ T136 w 2831"/>
                <a:gd name="T138" fmla="+- 0 541 199"/>
                <a:gd name="T139" fmla="*/ 541 h 1554"/>
                <a:gd name="T140" fmla="+- 0 7175 4697"/>
                <a:gd name="T141" fmla="*/ T140 w 2831"/>
                <a:gd name="T142" fmla="+- 0 463 199"/>
                <a:gd name="T143" fmla="*/ 463 h 1554"/>
                <a:gd name="T144" fmla="+- 0 7047 4697"/>
                <a:gd name="T145" fmla="*/ T144 w 2831"/>
                <a:gd name="T146" fmla="+- 0 393 199"/>
                <a:gd name="T147" fmla="*/ 393 h 1554"/>
                <a:gd name="T148" fmla="+- 0 6904 4697"/>
                <a:gd name="T149" fmla="*/ T148 w 2831"/>
                <a:gd name="T150" fmla="+- 0 332 199"/>
                <a:gd name="T151" fmla="*/ 332 h 1554"/>
                <a:gd name="T152" fmla="+- 0 6746 4697"/>
                <a:gd name="T153" fmla="*/ T152 w 2831"/>
                <a:gd name="T154" fmla="+- 0 281 199"/>
                <a:gd name="T155" fmla="*/ 281 h 1554"/>
                <a:gd name="T156" fmla="+- 0 6577 4697"/>
                <a:gd name="T157" fmla="*/ T156 w 2831"/>
                <a:gd name="T158" fmla="+- 0 242 199"/>
                <a:gd name="T159" fmla="*/ 242 h 1554"/>
                <a:gd name="T160" fmla="+- 0 6398 4697"/>
                <a:gd name="T161" fmla="*/ T160 w 2831"/>
                <a:gd name="T162" fmla="+- 0 215 199"/>
                <a:gd name="T163" fmla="*/ 215 h 1554"/>
                <a:gd name="T164" fmla="+- 0 6209 4697"/>
                <a:gd name="T165" fmla="*/ T164 w 2831"/>
                <a:gd name="T166" fmla="+- 0 201 199"/>
                <a:gd name="T167" fmla="*/ 201 h 15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2831" h="1554">
                  <a:moveTo>
                    <a:pt x="1415" y="0"/>
                  </a:moveTo>
                  <a:lnTo>
                    <a:pt x="1318" y="2"/>
                  </a:lnTo>
                  <a:lnTo>
                    <a:pt x="1223" y="7"/>
                  </a:lnTo>
                  <a:lnTo>
                    <a:pt x="1130" y="16"/>
                  </a:lnTo>
                  <a:lnTo>
                    <a:pt x="1039" y="28"/>
                  </a:lnTo>
                  <a:lnTo>
                    <a:pt x="950" y="43"/>
                  </a:lnTo>
                  <a:lnTo>
                    <a:pt x="864" y="61"/>
                  </a:lnTo>
                  <a:lnTo>
                    <a:pt x="781" y="82"/>
                  </a:lnTo>
                  <a:lnTo>
                    <a:pt x="701" y="106"/>
                  </a:lnTo>
                  <a:lnTo>
                    <a:pt x="624" y="133"/>
                  </a:lnTo>
                  <a:lnTo>
                    <a:pt x="550" y="162"/>
                  </a:lnTo>
                  <a:lnTo>
                    <a:pt x="480" y="194"/>
                  </a:lnTo>
                  <a:lnTo>
                    <a:pt x="414" y="228"/>
                  </a:lnTo>
                  <a:lnTo>
                    <a:pt x="352" y="264"/>
                  </a:lnTo>
                  <a:lnTo>
                    <a:pt x="295" y="302"/>
                  </a:lnTo>
                  <a:lnTo>
                    <a:pt x="242" y="342"/>
                  </a:lnTo>
                  <a:lnTo>
                    <a:pt x="193" y="385"/>
                  </a:lnTo>
                  <a:lnTo>
                    <a:pt x="150" y="429"/>
                  </a:lnTo>
                  <a:lnTo>
                    <a:pt x="78" y="522"/>
                  </a:lnTo>
                  <a:lnTo>
                    <a:pt x="29" y="620"/>
                  </a:lnTo>
                  <a:lnTo>
                    <a:pt x="3" y="724"/>
                  </a:lnTo>
                  <a:lnTo>
                    <a:pt x="0" y="777"/>
                  </a:lnTo>
                  <a:lnTo>
                    <a:pt x="3" y="830"/>
                  </a:lnTo>
                  <a:lnTo>
                    <a:pt x="29" y="933"/>
                  </a:lnTo>
                  <a:lnTo>
                    <a:pt x="78" y="1032"/>
                  </a:lnTo>
                  <a:lnTo>
                    <a:pt x="150" y="1125"/>
                  </a:lnTo>
                  <a:lnTo>
                    <a:pt x="193" y="1169"/>
                  </a:lnTo>
                  <a:lnTo>
                    <a:pt x="242" y="1211"/>
                  </a:lnTo>
                  <a:lnTo>
                    <a:pt x="295" y="1251"/>
                  </a:lnTo>
                  <a:lnTo>
                    <a:pt x="353" y="1290"/>
                  </a:lnTo>
                  <a:lnTo>
                    <a:pt x="415" y="1326"/>
                  </a:lnTo>
                  <a:lnTo>
                    <a:pt x="481" y="1360"/>
                  </a:lnTo>
                  <a:lnTo>
                    <a:pt x="550" y="1392"/>
                  </a:lnTo>
                  <a:lnTo>
                    <a:pt x="624" y="1421"/>
                  </a:lnTo>
                  <a:lnTo>
                    <a:pt x="701" y="1447"/>
                  </a:lnTo>
                  <a:lnTo>
                    <a:pt x="781" y="1471"/>
                  </a:lnTo>
                  <a:lnTo>
                    <a:pt x="864" y="1492"/>
                  </a:lnTo>
                  <a:lnTo>
                    <a:pt x="950" y="1511"/>
                  </a:lnTo>
                  <a:lnTo>
                    <a:pt x="1039" y="1526"/>
                  </a:lnTo>
                  <a:lnTo>
                    <a:pt x="1130" y="1538"/>
                  </a:lnTo>
                  <a:lnTo>
                    <a:pt x="1223" y="1546"/>
                  </a:lnTo>
                  <a:lnTo>
                    <a:pt x="1318" y="1552"/>
                  </a:lnTo>
                  <a:lnTo>
                    <a:pt x="1415" y="1553"/>
                  </a:lnTo>
                  <a:lnTo>
                    <a:pt x="1512" y="1552"/>
                  </a:lnTo>
                  <a:lnTo>
                    <a:pt x="1607" y="1546"/>
                  </a:lnTo>
                  <a:lnTo>
                    <a:pt x="1701" y="1538"/>
                  </a:lnTo>
                  <a:lnTo>
                    <a:pt x="1792" y="1526"/>
                  </a:lnTo>
                  <a:lnTo>
                    <a:pt x="1880" y="1511"/>
                  </a:lnTo>
                  <a:lnTo>
                    <a:pt x="1966" y="1492"/>
                  </a:lnTo>
                  <a:lnTo>
                    <a:pt x="2049" y="1471"/>
                  </a:lnTo>
                  <a:lnTo>
                    <a:pt x="2130" y="1447"/>
                  </a:lnTo>
                  <a:lnTo>
                    <a:pt x="2207" y="1421"/>
                  </a:lnTo>
                  <a:lnTo>
                    <a:pt x="2280" y="1392"/>
                  </a:lnTo>
                  <a:lnTo>
                    <a:pt x="2350" y="1360"/>
                  </a:lnTo>
                  <a:lnTo>
                    <a:pt x="2416" y="1326"/>
                  </a:lnTo>
                  <a:lnTo>
                    <a:pt x="2478" y="1290"/>
                  </a:lnTo>
                  <a:lnTo>
                    <a:pt x="2536" y="1251"/>
                  </a:lnTo>
                  <a:lnTo>
                    <a:pt x="2589" y="1211"/>
                  </a:lnTo>
                  <a:lnTo>
                    <a:pt x="2637" y="1169"/>
                  </a:lnTo>
                  <a:lnTo>
                    <a:pt x="2681" y="1125"/>
                  </a:lnTo>
                  <a:lnTo>
                    <a:pt x="2753" y="1032"/>
                  </a:lnTo>
                  <a:lnTo>
                    <a:pt x="2802" y="933"/>
                  </a:lnTo>
                  <a:lnTo>
                    <a:pt x="2827" y="830"/>
                  </a:lnTo>
                  <a:lnTo>
                    <a:pt x="2831" y="777"/>
                  </a:lnTo>
                  <a:lnTo>
                    <a:pt x="2827" y="724"/>
                  </a:lnTo>
                  <a:lnTo>
                    <a:pt x="2802" y="620"/>
                  </a:lnTo>
                  <a:lnTo>
                    <a:pt x="2753" y="522"/>
                  </a:lnTo>
                  <a:lnTo>
                    <a:pt x="2681" y="429"/>
                  </a:lnTo>
                  <a:lnTo>
                    <a:pt x="2637" y="385"/>
                  </a:lnTo>
                  <a:lnTo>
                    <a:pt x="2589" y="342"/>
                  </a:lnTo>
                  <a:lnTo>
                    <a:pt x="2536" y="302"/>
                  </a:lnTo>
                  <a:lnTo>
                    <a:pt x="2478" y="264"/>
                  </a:lnTo>
                  <a:lnTo>
                    <a:pt x="2416" y="228"/>
                  </a:lnTo>
                  <a:lnTo>
                    <a:pt x="2350" y="194"/>
                  </a:lnTo>
                  <a:lnTo>
                    <a:pt x="2280" y="162"/>
                  </a:lnTo>
                  <a:lnTo>
                    <a:pt x="2207" y="133"/>
                  </a:lnTo>
                  <a:lnTo>
                    <a:pt x="2130" y="106"/>
                  </a:lnTo>
                  <a:lnTo>
                    <a:pt x="2049" y="82"/>
                  </a:lnTo>
                  <a:lnTo>
                    <a:pt x="1966" y="61"/>
                  </a:lnTo>
                  <a:lnTo>
                    <a:pt x="1880" y="43"/>
                  </a:lnTo>
                  <a:lnTo>
                    <a:pt x="1792" y="28"/>
                  </a:lnTo>
                  <a:lnTo>
                    <a:pt x="1701" y="16"/>
                  </a:lnTo>
                  <a:lnTo>
                    <a:pt x="1607" y="7"/>
                  </a:lnTo>
                  <a:lnTo>
                    <a:pt x="1512" y="2"/>
                  </a:lnTo>
                  <a:lnTo>
                    <a:pt x="1415"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81" name="Freeform 6">
              <a:extLst>
                <a:ext uri="{FF2B5EF4-FFF2-40B4-BE49-F238E27FC236}">
                  <a16:creationId xmlns:a16="http://schemas.microsoft.com/office/drawing/2014/main" id="{20EB1724-3B0F-4BA2-9917-FD7E7420EA1A}"/>
                </a:ext>
              </a:extLst>
            </p:cNvPr>
            <p:cNvSpPr>
              <a:spLocks/>
            </p:cNvSpPr>
            <p:nvPr/>
          </p:nvSpPr>
          <p:spPr bwMode="auto">
            <a:xfrm>
              <a:off x="4696" y="199"/>
              <a:ext cx="2831" cy="1554"/>
            </a:xfrm>
            <a:custGeom>
              <a:avLst/>
              <a:gdLst>
                <a:gd name="T0" fmla="+- 0 4710 4697"/>
                <a:gd name="T1" fmla="*/ T0 w 2831"/>
                <a:gd name="T2" fmla="+- 0 870 199"/>
                <a:gd name="T3" fmla="*/ 870 h 1554"/>
                <a:gd name="T4" fmla="+- 0 4808 4697"/>
                <a:gd name="T5" fmla="*/ T4 w 2831"/>
                <a:gd name="T6" fmla="+- 0 673 199"/>
                <a:gd name="T7" fmla="*/ 673 h 1554"/>
                <a:gd name="T8" fmla="+- 0 4939 4697"/>
                <a:gd name="T9" fmla="*/ T8 w 2831"/>
                <a:gd name="T10" fmla="+- 0 541 199"/>
                <a:gd name="T11" fmla="*/ 541 h 1554"/>
                <a:gd name="T12" fmla="+- 0 5049 4697"/>
                <a:gd name="T13" fmla="*/ T12 w 2831"/>
                <a:gd name="T14" fmla="+- 0 463 199"/>
                <a:gd name="T15" fmla="*/ 463 h 1554"/>
                <a:gd name="T16" fmla="+- 0 5177 4697"/>
                <a:gd name="T17" fmla="*/ T16 w 2831"/>
                <a:gd name="T18" fmla="+- 0 393 199"/>
                <a:gd name="T19" fmla="*/ 393 h 1554"/>
                <a:gd name="T20" fmla="+- 0 5321 4697"/>
                <a:gd name="T21" fmla="*/ T20 w 2831"/>
                <a:gd name="T22" fmla="+- 0 332 199"/>
                <a:gd name="T23" fmla="*/ 332 h 1554"/>
                <a:gd name="T24" fmla="+- 0 5478 4697"/>
                <a:gd name="T25" fmla="*/ T24 w 2831"/>
                <a:gd name="T26" fmla="+- 0 281 199"/>
                <a:gd name="T27" fmla="*/ 281 h 1554"/>
                <a:gd name="T28" fmla="+- 0 5647 4697"/>
                <a:gd name="T29" fmla="*/ T28 w 2831"/>
                <a:gd name="T30" fmla="+- 0 242 199"/>
                <a:gd name="T31" fmla="*/ 242 h 1554"/>
                <a:gd name="T32" fmla="+- 0 5827 4697"/>
                <a:gd name="T33" fmla="*/ T32 w 2831"/>
                <a:gd name="T34" fmla="+- 0 215 199"/>
                <a:gd name="T35" fmla="*/ 215 h 1554"/>
                <a:gd name="T36" fmla="+- 0 6015 4697"/>
                <a:gd name="T37" fmla="*/ T36 w 2831"/>
                <a:gd name="T38" fmla="+- 0 201 199"/>
                <a:gd name="T39" fmla="*/ 201 h 1554"/>
                <a:gd name="T40" fmla="+- 0 6209 4697"/>
                <a:gd name="T41" fmla="*/ T40 w 2831"/>
                <a:gd name="T42" fmla="+- 0 201 199"/>
                <a:gd name="T43" fmla="*/ 201 h 1554"/>
                <a:gd name="T44" fmla="+- 0 6398 4697"/>
                <a:gd name="T45" fmla="*/ T44 w 2831"/>
                <a:gd name="T46" fmla="+- 0 215 199"/>
                <a:gd name="T47" fmla="*/ 215 h 1554"/>
                <a:gd name="T48" fmla="+- 0 6577 4697"/>
                <a:gd name="T49" fmla="*/ T48 w 2831"/>
                <a:gd name="T50" fmla="+- 0 242 199"/>
                <a:gd name="T51" fmla="*/ 242 h 1554"/>
                <a:gd name="T52" fmla="+- 0 6746 4697"/>
                <a:gd name="T53" fmla="*/ T52 w 2831"/>
                <a:gd name="T54" fmla="+- 0 281 199"/>
                <a:gd name="T55" fmla="*/ 281 h 1554"/>
                <a:gd name="T56" fmla="+- 0 6904 4697"/>
                <a:gd name="T57" fmla="*/ T56 w 2831"/>
                <a:gd name="T58" fmla="+- 0 332 199"/>
                <a:gd name="T59" fmla="*/ 332 h 1554"/>
                <a:gd name="T60" fmla="+- 0 7047 4697"/>
                <a:gd name="T61" fmla="*/ T60 w 2831"/>
                <a:gd name="T62" fmla="+- 0 393 199"/>
                <a:gd name="T63" fmla="*/ 393 h 1554"/>
                <a:gd name="T64" fmla="+- 0 7175 4697"/>
                <a:gd name="T65" fmla="*/ T64 w 2831"/>
                <a:gd name="T66" fmla="+- 0 463 199"/>
                <a:gd name="T67" fmla="*/ 463 h 1554"/>
                <a:gd name="T68" fmla="+- 0 7286 4697"/>
                <a:gd name="T69" fmla="*/ T68 w 2831"/>
                <a:gd name="T70" fmla="+- 0 541 199"/>
                <a:gd name="T71" fmla="*/ 541 h 1554"/>
                <a:gd name="T72" fmla="+- 0 7378 4697"/>
                <a:gd name="T73" fmla="*/ T72 w 2831"/>
                <a:gd name="T74" fmla="+- 0 628 199"/>
                <a:gd name="T75" fmla="*/ 628 h 1554"/>
                <a:gd name="T76" fmla="+- 0 7499 4697"/>
                <a:gd name="T77" fmla="*/ T76 w 2831"/>
                <a:gd name="T78" fmla="+- 0 819 199"/>
                <a:gd name="T79" fmla="*/ 819 h 1554"/>
                <a:gd name="T80" fmla="+- 0 7528 4697"/>
                <a:gd name="T81" fmla="*/ T80 w 2831"/>
                <a:gd name="T82" fmla="+- 0 976 199"/>
                <a:gd name="T83" fmla="*/ 976 h 1554"/>
                <a:gd name="T84" fmla="+- 0 7515 4697"/>
                <a:gd name="T85" fmla="*/ T84 w 2831"/>
                <a:gd name="T86" fmla="+- 0 1081 199"/>
                <a:gd name="T87" fmla="*/ 1081 h 1554"/>
                <a:gd name="T88" fmla="+- 0 7416 4697"/>
                <a:gd name="T89" fmla="*/ T88 w 2831"/>
                <a:gd name="T90" fmla="+- 0 1278 199"/>
                <a:gd name="T91" fmla="*/ 1278 h 1554"/>
                <a:gd name="T92" fmla="+- 0 7286 4697"/>
                <a:gd name="T93" fmla="*/ T92 w 2831"/>
                <a:gd name="T94" fmla="+- 0 1410 199"/>
                <a:gd name="T95" fmla="*/ 1410 h 1554"/>
                <a:gd name="T96" fmla="+- 0 7175 4697"/>
                <a:gd name="T97" fmla="*/ T96 w 2831"/>
                <a:gd name="T98" fmla="+- 0 1489 199"/>
                <a:gd name="T99" fmla="*/ 1489 h 1554"/>
                <a:gd name="T100" fmla="+- 0 7047 4697"/>
                <a:gd name="T101" fmla="*/ T100 w 2831"/>
                <a:gd name="T102" fmla="+- 0 1559 199"/>
                <a:gd name="T103" fmla="*/ 1559 h 1554"/>
                <a:gd name="T104" fmla="+- 0 6904 4697"/>
                <a:gd name="T105" fmla="*/ T104 w 2831"/>
                <a:gd name="T106" fmla="+- 0 1620 199"/>
                <a:gd name="T107" fmla="*/ 1620 h 1554"/>
                <a:gd name="T108" fmla="+- 0 6746 4697"/>
                <a:gd name="T109" fmla="*/ T108 w 2831"/>
                <a:gd name="T110" fmla="+- 0 1670 199"/>
                <a:gd name="T111" fmla="*/ 1670 h 1554"/>
                <a:gd name="T112" fmla="+- 0 6577 4697"/>
                <a:gd name="T113" fmla="*/ T112 w 2831"/>
                <a:gd name="T114" fmla="+- 0 1710 199"/>
                <a:gd name="T115" fmla="*/ 1710 h 1554"/>
                <a:gd name="T116" fmla="+- 0 6398 4697"/>
                <a:gd name="T117" fmla="*/ T116 w 2831"/>
                <a:gd name="T118" fmla="+- 0 1737 199"/>
                <a:gd name="T119" fmla="*/ 1737 h 1554"/>
                <a:gd name="T120" fmla="+- 0 6209 4697"/>
                <a:gd name="T121" fmla="*/ T120 w 2831"/>
                <a:gd name="T122" fmla="+- 0 1751 199"/>
                <a:gd name="T123" fmla="*/ 1751 h 1554"/>
                <a:gd name="T124" fmla="+- 0 6015 4697"/>
                <a:gd name="T125" fmla="*/ T124 w 2831"/>
                <a:gd name="T126" fmla="+- 0 1751 199"/>
                <a:gd name="T127" fmla="*/ 1751 h 1554"/>
                <a:gd name="T128" fmla="+- 0 5827 4697"/>
                <a:gd name="T129" fmla="*/ T128 w 2831"/>
                <a:gd name="T130" fmla="+- 0 1737 199"/>
                <a:gd name="T131" fmla="*/ 1737 h 1554"/>
                <a:gd name="T132" fmla="+- 0 5647 4697"/>
                <a:gd name="T133" fmla="*/ T132 w 2831"/>
                <a:gd name="T134" fmla="+- 0 1710 199"/>
                <a:gd name="T135" fmla="*/ 1710 h 1554"/>
                <a:gd name="T136" fmla="+- 0 5478 4697"/>
                <a:gd name="T137" fmla="*/ T136 w 2831"/>
                <a:gd name="T138" fmla="+- 0 1670 199"/>
                <a:gd name="T139" fmla="*/ 1670 h 1554"/>
                <a:gd name="T140" fmla="+- 0 5321 4697"/>
                <a:gd name="T141" fmla="*/ T140 w 2831"/>
                <a:gd name="T142" fmla="+- 0 1620 199"/>
                <a:gd name="T143" fmla="*/ 1620 h 1554"/>
                <a:gd name="T144" fmla="+- 0 5178 4697"/>
                <a:gd name="T145" fmla="*/ T144 w 2831"/>
                <a:gd name="T146" fmla="+- 0 1559 199"/>
                <a:gd name="T147" fmla="*/ 1559 h 1554"/>
                <a:gd name="T148" fmla="+- 0 5050 4697"/>
                <a:gd name="T149" fmla="*/ T148 w 2831"/>
                <a:gd name="T150" fmla="+- 0 1489 199"/>
                <a:gd name="T151" fmla="*/ 1489 h 1554"/>
                <a:gd name="T152" fmla="+- 0 4939 4697"/>
                <a:gd name="T153" fmla="*/ T152 w 2831"/>
                <a:gd name="T154" fmla="+- 0 1410 199"/>
                <a:gd name="T155" fmla="*/ 1410 h 1554"/>
                <a:gd name="T156" fmla="+- 0 4847 4697"/>
                <a:gd name="T157" fmla="*/ T156 w 2831"/>
                <a:gd name="T158" fmla="+- 0 1324 199"/>
                <a:gd name="T159" fmla="*/ 1324 h 1554"/>
                <a:gd name="T160" fmla="+- 0 4726 4697"/>
                <a:gd name="T161" fmla="*/ T160 w 2831"/>
                <a:gd name="T162" fmla="+- 0 1132 199"/>
                <a:gd name="T163" fmla="*/ 1132 h 1554"/>
                <a:gd name="T164" fmla="+- 0 4697 4697"/>
                <a:gd name="T165" fmla="*/ T164 w 2831"/>
                <a:gd name="T166" fmla="+- 0 976 199"/>
                <a:gd name="T167" fmla="*/ 976 h 15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2831" h="1554">
                  <a:moveTo>
                    <a:pt x="0" y="777"/>
                  </a:moveTo>
                  <a:lnTo>
                    <a:pt x="13" y="671"/>
                  </a:lnTo>
                  <a:lnTo>
                    <a:pt x="50" y="570"/>
                  </a:lnTo>
                  <a:lnTo>
                    <a:pt x="111" y="474"/>
                  </a:lnTo>
                  <a:lnTo>
                    <a:pt x="193" y="385"/>
                  </a:lnTo>
                  <a:lnTo>
                    <a:pt x="242" y="342"/>
                  </a:lnTo>
                  <a:lnTo>
                    <a:pt x="295" y="302"/>
                  </a:lnTo>
                  <a:lnTo>
                    <a:pt x="352" y="264"/>
                  </a:lnTo>
                  <a:lnTo>
                    <a:pt x="414" y="228"/>
                  </a:lnTo>
                  <a:lnTo>
                    <a:pt x="480" y="194"/>
                  </a:lnTo>
                  <a:lnTo>
                    <a:pt x="550" y="162"/>
                  </a:lnTo>
                  <a:lnTo>
                    <a:pt x="624" y="133"/>
                  </a:lnTo>
                  <a:lnTo>
                    <a:pt x="701" y="106"/>
                  </a:lnTo>
                  <a:lnTo>
                    <a:pt x="781" y="82"/>
                  </a:lnTo>
                  <a:lnTo>
                    <a:pt x="864" y="61"/>
                  </a:lnTo>
                  <a:lnTo>
                    <a:pt x="950" y="43"/>
                  </a:lnTo>
                  <a:lnTo>
                    <a:pt x="1039" y="28"/>
                  </a:lnTo>
                  <a:lnTo>
                    <a:pt x="1130" y="16"/>
                  </a:lnTo>
                  <a:lnTo>
                    <a:pt x="1223" y="7"/>
                  </a:lnTo>
                  <a:lnTo>
                    <a:pt x="1318" y="2"/>
                  </a:lnTo>
                  <a:lnTo>
                    <a:pt x="1415" y="0"/>
                  </a:lnTo>
                  <a:lnTo>
                    <a:pt x="1512" y="2"/>
                  </a:lnTo>
                  <a:lnTo>
                    <a:pt x="1607" y="7"/>
                  </a:lnTo>
                  <a:lnTo>
                    <a:pt x="1701" y="16"/>
                  </a:lnTo>
                  <a:lnTo>
                    <a:pt x="1792" y="28"/>
                  </a:lnTo>
                  <a:lnTo>
                    <a:pt x="1880" y="43"/>
                  </a:lnTo>
                  <a:lnTo>
                    <a:pt x="1966" y="61"/>
                  </a:lnTo>
                  <a:lnTo>
                    <a:pt x="2049" y="82"/>
                  </a:lnTo>
                  <a:lnTo>
                    <a:pt x="2130" y="106"/>
                  </a:lnTo>
                  <a:lnTo>
                    <a:pt x="2207" y="133"/>
                  </a:lnTo>
                  <a:lnTo>
                    <a:pt x="2280" y="162"/>
                  </a:lnTo>
                  <a:lnTo>
                    <a:pt x="2350" y="194"/>
                  </a:lnTo>
                  <a:lnTo>
                    <a:pt x="2416" y="228"/>
                  </a:lnTo>
                  <a:lnTo>
                    <a:pt x="2478" y="264"/>
                  </a:lnTo>
                  <a:lnTo>
                    <a:pt x="2536" y="302"/>
                  </a:lnTo>
                  <a:lnTo>
                    <a:pt x="2589" y="342"/>
                  </a:lnTo>
                  <a:lnTo>
                    <a:pt x="2637" y="385"/>
                  </a:lnTo>
                  <a:lnTo>
                    <a:pt x="2681" y="429"/>
                  </a:lnTo>
                  <a:lnTo>
                    <a:pt x="2753" y="522"/>
                  </a:lnTo>
                  <a:lnTo>
                    <a:pt x="2802" y="620"/>
                  </a:lnTo>
                  <a:lnTo>
                    <a:pt x="2827" y="724"/>
                  </a:lnTo>
                  <a:lnTo>
                    <a:pt x="2831" y="777"/>
                  </a:lnTo>
                  <a:lnTo>
                    <a:pt x="2827" y="830"/>
                  </a:lnTo>
                  <a:lnTo>
                    <a:pt x="2818" y="882"/>
                  </a:lnTo>
                  <a:lnTo>
                    <a:pt x="2780" y="983"/>
                  </a:lnTo>
                  <a:lnTo>
                    <a:pt x="2719" y="1079"/>
                  </a:lnTo>
                  <a:lnTo>
                    <a:pt x="2637" y="1169"/>
                  </a:lnTo>
                  <a:lnTo>
                    <a:pt x="2589" y="1211"/>
                  </a:lnTo>
                  <a:lnTo>
                    <a:pt x="2536" y="1251"/>
                  </a:lnTo>
                  <a:lnTo>
                    <a:pt x="2478" y="1290"/>
                  </a:lnTo>
                  <a:lnTo>
                    <a:pt x="2416" y="1326"/>
                  </a:lnTo>
                  <a:lnTo>
                    <a:pt x="2350" y="1360"/>
                  </a:lnTo>
                  <a:lnTo>
                    <a:pt x="2280" y="1392"/>
                  </a:lnTo>
                  <a:lnTo>
                    <a:pt x="2207" y="1421"/>
                  </a:lnTo>
                  <a:lnTo>
                    <a:pt x="2130" y="1447"/>
                  </a:lnTo>
                  <a:lnTo>
                    <a:pt x="2049" y="1471"/>
                  </a:lnTo>
                  <a:lnTo>
                    <a:pt x="1966" y="1492"/>
                  </a:lnTo>
                  <a:lnTo>
                    <a:pt x="1880" y="1511"/>
                  </a:lnTo>
                  <a:lnTo>
                    <a:pt x="1792" y="1526"/>
                  </a:lnTo>
                  <a:lnTo>
                    <a:pt x="1701" y="1538"/>
                  </a:lnTo>
                  <a:lnTo>
                    <a:pt x="1607" y="1546"/>
                  </a:lnTo>
                  <a:lnTo>
                    <a:pt x="1512" y="1552"/>
                  </a:lnTo>
                  <a:lnTo>
                    <a:pt x="1415" y="1553"/>
                  </a:lnTo>
                  <a:lnTo>
                    <a:pt x="1318" y="1552"/>
                  </a:lnTo>
                  <a:lnTo>
                    <a:pt x="1223" y="1546"/>
                  </a:lnTo>
                  <a:lnTo>
                    <a:pt x="1130" y="1538"/>
                  </a:lnTo>
                  <a:lnTo>
                    <a:pt x="1039" y="1526"/>
                  </a:lnTo>
                  <a:lnTo>
                    <a:pt x="950" y="1511"/>
                  </a:lnTo>
                  <a:lnTo>
                    <a:pt x="864" y="1492"/>
                  </a:lnTo>
                  <a:lnTo>
                    <a:pt x="781" y="1471"/>
                  </a:lnTo>
                  <a:lnTo>
                    <a:pt x="701" y="1447"/>
                  </a:lnTo>
                  <a:lnTo>
                    <a:pt x="624" y="1421"/>
                  </a:lnTo>
                  <a:lnTo>
                    <a:pt x="550" y="1392"/>
                  </a:lnTo>
                  <a:lnTo>
                    <a:pt x="481" y="1360"/>
                  </a:lnTo>
                  <a:lnTo>
                    <a:pt x="415" y="1326"/>
                  </a:lnTo>
                  <a:lnTo>
                    <a:pt x="353" y="1290"/>
                  </a:lnTo>
                  <a:lnTo>
                    <a:pt x="295" y="1251"/>
                  </a:lnTo>
                  <a:lnTo>
                    <a:pt x="242" y="1211"/>
                  </a:lnTo>
                  <a:lnTo>
                    <a:pt x="193" y="1169"/>
                  </a:lnTo>
                  <a:lnTo>
                    <a:pt x="150" y="1125"/>
                  </a:lnTo>
                  <a:lnTo>
                    <a:pt x="78" y="1032"/>
                  </a:lnTo>
                  <a:lnTo>
                    <a:pt x="29" y="933"/>
                  </a:lnTo>
                  <a:lnTo>
                    <a:pt x="3" y="830"/>
                  </a:lnTo>
                  <a:lnTo>
                    <a:pt x="0" y="777"/>
                  </a:lnTo>
                  <a:close/>
                </a:path>
              </a:pathLst>
            </a:custGeom>
            <a:noFill/>
            <a:ln w="230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2" name="Freeform 7">
              <a:extLst>
                <a:ext uri="{FF2B5EF4-FFF2-40B4-BE49-F238E27FC236}">
                  <a16:creationId xmlns:a16="http://schemas.microsoft.com/office/drawing/2014/main" id="{FA9B5FF2-5D79-4D2E-9209-885B1AA429AF}"/>
                </a:ext>
              </a:extLst>
            </p:cNvPr>
            <p:cNvSpPr>
              <a:spLocks/>
            </p:cNvSpPr>
            <p:nvPr/>
          </p:nvSpPr>
          <p:spPr bwMode="auto">
            <a:xfrm>
              <a:off x="3909" y="975"/>
              <a:ext cx="788" cy="1036"/>
            </a:xfrm>
            <a:custGeom>
              <a:avLst/>
              <a:gdLst>
                <a:gd name="T0" fmla="+- 0 4697 3910"/>
                <a:gd name="T1" fmla="*/ T0 w 788"/>
                <a:gd name="T2" fmla="+- 0 976 976"/>
                <a:gd name="T3" fmla="*/ 976 h 1036"/>
                <a:gd name="T4" fmla="+- 0 4485 3910"/>
                <a:gd name="T5" fmla="*/ T4 w 788"/>
                <a:gd name="T6" fmla="+- 0 1029 976"/>
                <a:gd name="T7" fmla="*/ 1029 h 1036"/>
                <a:gd name="T8" fmla="+- 0 4307 3910"/>
                <a:gd name="T9" fmla="*/ T8 w 788"/>
                <a:gd name="T10" fmla="+- 0 1094 976"/>
                <a:gd name="T11" fmla="*/ 1094 h 1036"/>
                <a:gd name="T12" fmla="+- 0 4161 3910"/>
                <a:gd name="T13" fmla="*/ T12 w 788"/>
                <a:gd name="T14" fmla="+- 0 1170 976"/>
                <a:gd name="T15" fmla="*/ 1170 h 1036"/>
                <a:gd name="T16" fmla="+- 0 4049 3910"/>
                <a:gd name="T17" fmla="*/ T16 w 788"/>
                <a:gd name="T18" fmla="+- 0 1256 976"/>
                <a:gd name="T19" fmla="*/ 1256 h 1036"/>
                <a:gd name="T20" fmla="+- 0 3970 3910"/>
                <a:gd name="T21" fmla="*/ T20 w 788"/>
                <a:gd name="T22" fmla="+- 0 1354 976"/>
                <a:gd name="T23" fmla="*/ 1354 h 1036"/>
                <a:gd name="T24" fmla="+- 0 3923 3910"/>
                <a:gd name="T25" fmla="*/ T24 w 788"/>
                <a:gd name="T26" fmla="+- 0 1464 976"/>
                <a:gd name="T27" fmla="*/ 1464 h 1036"/>
                <a:gd name="T28" fmla="+- 0 3910 3910"/>
                <a:gd name="T29" fmla="*/ T28 w 788"/>
                <a:gd name="T30" fmla="+- 0 1584 976"/>
                <a:gd name="T31" fmla="*/ 1584 h 1036"/>
                <a:gd name="T32" fmla="+- 0 3930 3910"/>
                <a:gd name="T33" fmla="*/ T32 w 788"/>
                <a:gd name="T34" fmla="+- 0 1715 976"/>
                <a:gd name="T35" fmla="*/ 1715 h 1036"/>
                <a:gd name="T36" fmla="+- 0 3982 3910"/>
                <a:gd name="T37" fmla="*/ T36 w 788"/>
                <a:gd name="T38" fmla="+- 0 1858 976"/>
                <a:gd name="T39" fmla="*/ 1858 h 1036"/>
                <a:gd name="T40" fmla="+- 0 4068 3910"/>
                <a:gd name="T41" fmla="*/ T40 w 788"/>
                <a:gd name="T42" fmla="+- 0 2011 976"/>
                <a:gd name="T43" fmla="*/ 2011 h 103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788" h="1036">
                  <a:moveTo>
                    <a:pt x="787" y="0"/>
                  </a:moveTo>
                  <a:lnTo>
                    <a:pt x="575" y="53"/>
                  </a:lnTo>
                  <a:lnTo>
                    <a:pt x="397" y="118"/>
                  </a:lnTo>
                  <a:lnTo>
                    <a:pt x="251" y="194"/>
                  </a:lnTo>
                  <a:lnTo>
                    <a:pt x="139" y="280"/>
                  </a:lnTo>
                  <a:lnTo>
                    <a:pt x="60" y="378"/>
                  </a:lnTo>
                  <a:lnTo>
                    <a:pt x="13" y="488"/>
                  </a:lnTo>
                  <a:lnTo>
                    <a:pt x="0" y="608"/>
                  </a:lnTo>
                  <a:lnTo>
                    <a:pt x="20" y="739"/>
                  </a:lnTo>
                  <a:lnTo>
                    <a:pt x="72" y="882"/>
                  </a:lnTo>
                  <a:lnTo>
                    <a:pt x="158" y="1035"/>
                  </a:lnTo>
                </a:path>
              </a:pathLst>
            </a:custGeom>
            <a:noFill/>
            <a:ln w="249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3" name="Freeform 8">
              <a:extLst>
                <a:ext uri="{FF2B5EF4-FFF2-40B4-BE49-F238E27FC236}">
                  <a16:creationId xmlns:a16="http://schemas.microsoft.com/office/drawing/2014/main" id="{7FC2A6D1-4D7D-4103-87D9-D9BAE8F49564}"/>
                </a:ext>
              </a:extLst>
            </p:cNvPr>
            <p:cNvSpPr>
              <a:spLocks/>
            </p:cNvSpPr>
            <p:nvPr/>
          </p:nvSpPr>
          <p:spPr bwMode="auto">
            <a:xfrm>
              <a:off x="6741" y="2011"/>
              <a:ext cx="2831" cy="1554"/>
            </a:xfrm>
            <a:custGeom>
              <a:avLst/>
              <a:gdLst>
                <a:gd name="T0" fmla="+- 0 8060 6741"/>
                <a:gd name="T1" fmla="*/ T0 w 2831"/>
                <a:gd name="T2" fmla="+- 0 2013 2011"/>
                <a:gd name="T3" fmla="*/ 2013 h 1554"/>
                <a:gd name="T4" fmla="+- 0 7871 6741"/>
                <a:gd name="T5" fmla="*/ T4 w 2831"/>
                <a:gd name="T6" fmla="+- 0 2027 2011"/>
                <a:gd name="T7" fmla="*/ 2027 h 1554"/>
                <a:gd name="T8" fmla="+- 0 7692 6741"/>
                <a:gd name="T9" fmla="*/ T8 w 2831"/>
                <a:gd name="T10" fmla="+- 0 2054 2011"/>
                <a:gd name="T11" fmla="*/ 2054 h 1554"/>
                <a:gd name="T12" fmla="+- 0 7523 6741"/>
                <a:gd name="T13" fmla="*/ T12 w 2831"/>
                <a:gd name="T14" fmla="+- 0 2093 2011"/>
                <a:gd name="T15" fmla="*/ 2093 h 1554"/>
                <a:gd name="T16" fmla="+- 0 7365 6741"/>
                <a:gd name="T17" fmla="*/ T16 w 2831"/>
                <a:gd name="T18" fmla="+- 0 2144 2011"/>
                <a:gd name="T19" fmla="*/ 2144 h 1554"/>
                <a:gd name="T20" fmla="+- 0 7222 6741"/>
                <a:gd name="T21" fmla="*/ T20 w 2831"/>
                <a:gd name="T22" fmla="+- 0 2205 2011"/>
                <a:gd name="T23" fmla="*/ 2205 h 1554"/>
                <a:gd name="T24" fmla="+- 0 7094 6741"/>
                <a:gd name="T25" fmla="*/ T24 w 2831"/>
                <a:gd name="T26" fmla="+- 0 2275 2011"/>
                <a:gd name="T27" fmla="*/ 2275 h 1554"/>
                <a:gd name="T28" fmla="+- 0 6983 6741"/>
                <a:gd name="T29" fmla="*/ T28 w 2831"/>
                <a:gd name="T30" fmla="+- 0 2354 2011"/>
                <a:gd name="T31" fmla="*/ 2354 h 1554"/>
                <a:gd name="T32" fmla="+- 0 6891 6741"/>
                <a:gd name="T33" fmla="*/ T32 w 2831"/>
                <a:gd name="T34" fmla="+- 0 2440 2011"/>
                <a:gd name="T35" fmla="*/ 2440 h 1554"/>
                <a:gd name="T36" fmla="+- 0 6770 6741"/>
                <a:gd name="T37" fmla="*/ T36 w 2831"/>
                <a:gd name="T38" fmla="+- 0 2631 2011"/>
                <a:gd name="T39" fmla="*/ 2631 h 1554"/>
                <a:gd name="T40" fmla="+- 0 6741 6741"/>
                <a:gd name="T41" fmla="*/ T40 w 2831"/>
                <a:gd name="T42" fmla="+- 0 2788 2011"/>
                <a:gd name="T43" fmla="*/ 2788 h 1554"/>
                <a:gd name="T44" fmla="+- 0 6770 6741"/>
                <a:gd name="T45" fmla="*/ T44 w 2831"/>
                <a:gd name="T46" fmla="+- 0 2945 2011"/>
                <a:gd name="T47" fmla="*/ 2945 h 1554"/>
                <a:gd name="T48" fmla="+- 0 6891 6741"/>
                <a:gd name="T49" fmla="*/ T48 w 2831"/>
                <a:gd name="T50" fmla="+- 0 3136 2011"/>
                <a:gd name="T51" fmla="*/ 3136 h 1554"/>
                <a:gd name="T52" fmla="+- 0 6983 6741"/>
                <a:gd name="T53" fmla="*/ T52 w 2831"/>
                <a:gd name="T54" fmla="+- 0 3222 2011"/>
                <a:gd name="T55" fmla="*/ 3222 h 1554"/>
                <a:gd name="T56" fmla="+- 0 7094 6741"/>
                <a:gd name="T57" fmla="*/ T56 w 2831"/>
                <a:gd name="T58" fmla="+- 0 3301 2011"/>
                <a:gd name="T59" fmla="*/ 3301 h 1554"/>
                <a:gd name="T60" fmla="+- 0 7222 6741"/>
                <a:gd name="T61" fmla="*/ T60 w 2831"/>
                <a:gd name="T62" fmla="+- 0 3371 2011"/>
                <a:gd name="T63" fmla="*/ 3371 h 1554"/>
                <a:gd name="T64" fmla="+- 0 7365 6741"/>
                <a:gd name="T65" fmla="*/ T64 w 2831"/>
                <a:gd name="T66" fmla="+- 0 3432 2011"/>
                <a:gd name="T67" fmla="*/ 3432 h 1554"/>
                <a:gd name="T68" fmla="+- 0 7523 6741"/>
                <a:gd name="T69" fmla="*/ T68 w 2831"/>
                <a:gd name="T70" fmla="+- 0 3483 2011"/>
                <a:gd name="T71" fmla="*/ 3483 h 1554"/>
                <a:gd name="T72" fmla="+- 0 7692 6741"/>
                <a:gd name="T73" fmla="*/ T72 w 2831"/>
                <a:gd name="T74" fmla="+- 0 3522 2011"/>
                <a:gd name="T75" fmla="*/ 3522 h 1554"/>
                <a:gd name="T76" fmla="+- 0 7872 6741"/>
                <a:gd name="T77" fmla="*/ T76 w 2831"/>
                <a:gd name="T78" fmla="+- 0 3549 2011"/>
                <a:gd name="T79" fmla="*/ 3549 h 1554"/>
                <a:gd name="T80" fmla="+- 0 8060 6741"/>
                <a:gd name="T81" fmla="*/ T80 w 2831"/>
                <a:gd name="T82" fmla="+- 0 3563 2011"/>
                <a:gd name="T83" fmla="*/ 3563 h 1554"/>
                <a:gd name="T84" fmla="+- 0 8254 6741"/>
                <a:gd name="T85" fmla="*/ T84 w 2831"/>
                <a:gd name="T86" fmla="+- 0 3563 2011"/>
                <a:gd name="T87" fmla="*/ 3563 h 1554"/>
                <a:gd name="T88" fmla="+- 0 8442 6741"/>
                <a:gd name="T89" fmla="*/ T88 w 2831"/>
                <a:gd name="T90" fmla="+- 0 3549 2011"/>
                <a:gd name="T91" fmla="*/ 3549 h 1554"/>
                <a:gd name="T92" fmla="+- 0 8622 6741"/>
                <a:gd name="T93" fmla="*/ T92 w 2831"/>
                <a:gd name="T94" fmla="+- 0 3522 2011"/>
                <a:gd name="T95" fmla="*/ 3522 h 1554"/>
                <a:gd name="T96" fmla="+- 0 8791 6741"/>
                <a:gd name="T97" fmla="*/ T96 w 2831"/>
                <a:gd name="T98" fmla="+- 0 3483 2011"/>
                <a:gd name="T99" fmla="*/ 3483 h 1554"/>
                <a:gd name="T100" fmla="+- 0 8948 6741"/>
                <a:gd name="T101" fmla="*/ T100 w 2831"/>
                <a:gd name="T102" fmla="+- 0 3432 2011"/>
                <a:gd name="T103" fmla="*/ 3432 h 1554"/>
                <a:gd name="T104" fmla="+- 0 9092 6741"/>
                <a:gd name="T105" fmla="*/ T104 w 2831"/>
                <a:gd name="T106" fmla="+- 0 3371 2011"/>
                <a:gd name="T107" fmla="*/ 3371 h 1554"/>
                <a:gd name="T108" fmla="+- 0 9220 6741"/>
                <a:gd name="T109" fmla="*/ T108 w 2831"/>
                <a:gd name="T110" fmla="+- 0 3301 2011"/>
                <a:gd name="T111" fmla="*/ 3301 h 1554"/>
                <a:gd name="T112" fmla="+- 0 9330 6741"/>
                <a:gd name="T113" fmla="*/ T112 w 2831"/>
                <a:gd name="T114" fmla="+- 0 3222 2011"/>
                <a:gd name="T115" fmla="*/ 3222 h 1554"/>
                <a:gd name="T116" fmla="+- 0 9422 6741"/>
                <a:gd name="T117" fmla="*/ T116 w 2831"/>
                <a:gd name="T118" fmla="+- 0 3136 2011"/>
                <a:gd name="T119" fmla="*/ 3136 h 1554"/>
                <a:gd name="T120" fmla="+- 0 9543 6741"/>
                <a:gd name="T121" fmla="*/ T120 w 2831"/>
                <a:gd name="T122" fmla="+- 0 2945 2011"/>
                <a:gd name="T123" fmla="*/ 2945 h 1554"/>
                <a:gd name="T124" fmla="+- 0 9572 6741"/>
                <a:gd name="T125" fmla="*/ T124 w 2831"/>
                <a:gd name="T126" fmla="+- 0 2788 2011"/>
                <a:gd name="T127" fmla="*/ 2788 h 1554"/>
                <a:gd name="T128" fmla="+- 0 9543 6741"/>
                <a:gd name="T129" fmla="*/ T128 w 2831"/>
                <a:gd name="T130" fmla="+- 0 2631 2011"/>
                <a:gd name="T131" fmla="*/ 2631 h 1554"/>
                <a:gd name="T132" fmla="+- 0 9422 6741"/>
                <a:gd name="T133" fmla="*/ T132 w 2831"/>
                <a:gd name="T134" fmla="+- 0 2440 2011"/>
                <a:gd name="T135" fmla="*/ 2440 h 1554"/>
                <a:gd name="T136" fmla="+- 0 9330 6741"/>
                <a:gd name="T137" fmla="*/ T136 w 2831"/>
                <a:gd name="T138" fmla="+- 0 2354 2011"/>
                <a:gd name="T139" fmla="*/ 2354 h 1554"/>
                <a:gd name="T140" fmla="+- 0 9220 6741"/>
                <a:gd name="T141" fmla="*/ T140 w 2831"/>
                <a:gd name="T142" fmla="+- 0 2275 2011"/>
                <a:gd name="T143" fmla="*/ 2275 h 1554"/>
                <a:gd name="T144" fmla="+- 0 9092 6741"/>
                <a:gd name="T145" fmla="*/ T144 w 2831"/>
                <a:gd name="T146" fmla="+- 0 2205 2011"/>
                <a:gd name="T147" fmla="*/ 2205 h 1554"/>
                <a:gd name="T148" fmla="+- 0 8948 6741"/>
                <a:gd name="T149" fmla="*/ T148 w 2831"/>
                <a:gd name="T150" fmla="+- 0 2144 2011"/>
                <a:gd name="T151" fmla="*/ 2144 h 1554"/>
                <a:gd name="T152" fmla="+- 0 8791 6741"/>
                <a:gd name="T153" fmla="*/ T152 w 2831"/>
                <a:gd name="T154" fmla="+- 0 2093 2011"/>
                <a:gd name="T155" fmla="*/ 2093 h 1554"/>
                <a:gd name="T156" fmla="+- 0 8622 6741"/>
                <a:gd name="T157" fmla="*/ T156 w 2831"/>
                <a:gd name="T158" fmla="+- 0 2054 2011"/>
                <a:gd name="T159" fmla="*/ 2054 h 1554"/>
                <a:gd name="T160" fmla="+- 0 8442 6741"/>
                <a:gd name="T161" fmla="*/ T160 w 2831"/>
                <a:gd name="T162" fmla="+- 0 2027 2011"/>
                <a:gd name="T163" fmla="*/ 2027 h 1554"/>
                <a:gd name="T164" fmla="+- 0 8254 6741"/>
                <a:gd name="T165" fmla="*/ T164 w 2831"/>
                <a:gd name="T166" fmla="+- 0 2013 2011"/>
                <a:gd name="T167" fmla="*/ 2013 h 15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2831" h="1554">
                  <a:moveTo>
                    <a:pt x="1416" y="0"/>
                  </a:moveTo>
                  <a:lnTo>
                    <a:pt x="1319" y="2"/>
                  </a:lnTo>
                  <a:lnTo>
                    <a:pt x="1224" y="7"/>
                  </a:lnTo>
                  <a:lnTo>
                    <a:pt x="1130" y="16"/>
                  </a:lnTo>
                  <a:lnTo>
                    <a:pt x="1039" y="28"/>
                  </a:lnTo>
                  <a:lnTo>
                    <a:pt x="951" y="43"/>
                  </a:lnTo>
                  <a:lnTo>
                    <a:pt x="865" y="61"/>
                  </a:lnTo>
                  <a:lnTo>
                    <a:pt x="782" y="82"/>
                  </a:lnTo>
                  <a:lnTo>
                    <a:pt x="701" y="106"/>
                  </a:lnTo>
                  <a:lnTo>
                    <a:pt x="624" y="133"/>
                  </a:lnTo>
                  <a:lnTo>
                    <a:pt x="551" y="162"/>
                  </a:lnTo>
                  <a:lnTo>
                    <a:pt x="481" y="194"/>
                  </a:lnTo>
                  <a:lnTo>
                    <a:pt x="415" y="228"/>
                  </a:lnTo>
                  <a:lnTo>
                    <a:pt x="353" y="264"/>
                  </a:lnTo>
                  <a:lnTo>
                    <a:pt x="295" y="302"/>
                  </a:lnTo>
                  <a:lnTo>
                    <a:pt x="242" y="343"/>
                  </a:lnTo>
                  <a:lnTo>
                    <a:pt x="194" y="385"/>
                  </a:lnTo>
                  <a:lnTo>
                    <a:pt x="150" y="429"/>
                  </a:lnTo>
                  <a:lnTo>
                    <a:pt x="78" y="522"/>
                  </a:lnTo>
                  <a:lnTo>
                    <a:pt x="29" y="620"/>
                  </a:lnTo>
                  <a:lnTo>
                    <a:pt x="4" y="724"/>
                  </a:lnTo>
                  <a:lnTo>
                    <a:pt x="0" y="777"/>
                  </a:lnTo>
                  <a:lnTo>
                    <a:pt x="4" y="830"/>
                  </a:lnTo>
                  <a:lnTo>
                    <a:pt x="29" y="934"/>
                  </a:lnTo>
                  <a:lnTo>
                    <a:pt x="78" y="1032"/>
                  </a:lnTo>
                  <a:lnTo>
                    <a:pt x="150" y="1125"/>
                  </a:lnTo>
                  <a:lnTo>
                    <a:pt x="194" y="1169"/>
                  </a:lnTo>
                  <a:lnTo>
                    <a:pt x="242" y="1211"/>
                  </a:lnTo>
                  <a:lnTo>
                    <a:pt x="295" y="1252"/>
                  </a:lnTo>
                  <a:lnTo>
                    <a:pt x="353" y="1290"/>
                  </a:lnTo>
                  <a:lnTo>
                    <a:pt x="415" y="1326"/>
                  </a:lnTo>
                  <a:lnTo>
                    <a:pt x="481" y="1360"/>
                  </a:lnTo>
                  <a:lnTo>
                    <a:pt x="551" y="1392"/>
                  </a:lnTo>
                  <a:lnTo>
                    <a:pt x="624" y="1421"/>
                  </a:lnTo>
                  <a:lnTo>
                    <a:pt x="701" y="1448"/>
                  </a:lnTo>
                  <a:lnTo>
                    <a:pt x="782" y="1472"/>
                  </a:lnTo>
                  <a:lnTo>
                    <a:pt x="865" y="1493"/>
                  </a:lnTo>
                  <a:lnTo>
                    <a:pt x="951" y="1511"/>
                  </a:lnTo>
                  <a:lnTo>
                    <a:pt x="1040" y="1526"/>
                  </a:lnTo>
                  <a:lnTo>
                    <a:pt x="1131" y="1538"/>
                  </a:lnTo>
                  <a:lnTo>
                    <a:pt x="1224" y="1547"/>
                  </a:lnTo>
                  <a:lnTo>
                    <a:pt x="1319" y="1552"/>
                  </a:lnTo>
                  <a:lnTo>
                    <a:pt x="1416" y="1554"/>
                  </a:lnTo>
                  <a:lnTo>
                    <a:pt x="1513" y="1552"/>
                  </a:lnTo>
                  <a:lnTo>
                    <a:pt x="1608" y="1547"/>
                  </a:lnTo>
                  <a:lnTo>
                    <a:pt x="1701" y="1538"/>
                  </a:lnTo>
                  <a:lnTo>
                    <a:pt x="1792" y="1526"/>
                  </a:lnTo>
                  <a:lnTo>
                    <a:pt x="1881" y="1511"/>
                  </a:lnTo>
                  <a:lnTo>
                    <a:pt x="1967" y="1493"/>
                  </a:lnTo>
                  <a:lnTo>
                    <a:pt x="2050" y="1472"/>
                  </a:lnTo>
                  <a:lnTo>
                    <a:pt x="2130" y="1448"/>
                  </a:lnTo>
                  <a:lnTo>
                    <a:pt x="2207" y="1421"/>
                  </a:lnTo>
                  <a:lnTo>
                    <a:pt x="2281" y="1392"/>
                  </a:lnTo>
                  <a:lnTo>
                    <a:pt x="2351" y="1360"/>
                  </a:lnTo>
                  <a:lnTo>
                    <a:pt x="2417" y="1326"/>
                  </a:lnTo>
                  <a:lnTo>
                    <a:pt x="2479" y="1290"/>
                  </a:lnTo>
                  <a:lnTo>
                    <a:pt x="2536" y="1252"/>
                  </a:lnTo>
                  <a:lnTo>
                    <a:pt x="2589" y="1211"/>
                  </a:lnTo>
                  <a:lnTo>
                    <a:pt x="2638" y="1169"/>
                  </a:lnTo>
                  <a:lnTo>
                    <a:pt x="2681" y="1125"/>
                  </a:lnTo>
                  <a:lnTo>
                    <a:pt x="2753" y="1032"/>
                  </a:lnTo>
                  <a:lnTo>
                    <a:pt x="2802" y="934"/>
                  </a:lnTo>
                  <a:lnTo>
                    <a:pt x="2828" y="830"/>
                  </a:lnTo>
                  <a:lnTo>
                    <a:pt x="2831" y="777"/>
                  </a:lnTo>
                  <a:lnTo>
                    <a:pt x="2828" y="724"/>
                  </a:lnTo>
                  <a:lnTo>
                    <a:pt x="2802" y="620"/>
                  </a:lnTo>
                  <a:lnTo>
                    <a:pt x="2753" y="522"/>
                  </a:lnTo>
                  <a:lnTo>
                    <a:pt x="2681" y="429"/>
                  </a:lnTo>
                  <a:lnTo>
                    <a:pt x="2638" y="385"/>
                  </a:lnTo>
                  <a:lnTo>
                    <a:pt x="2589" y="343"/>
                  </a:lnTo>
                  <a:lnTo>
                    <a:pt x="2536" y="302"/>
                  </a:lnTo>
                  <a:lnTo>
                    <a:pt x="2479" y="264"/>
                  </a:lnTo>
                  <a:lnTo>
                    <a:pt x="2417" y="228"/>
                  </a:lnTo>
                  <a:lnTo>
                    <a:pt x="2351" y="194"/>
                  </a:lnTo>
                  <a:lnTo>
                    <a:pt x="2281" y="162"/>
                  </a:lnTo>
                  <a:lnTo>
                    <a:pt x="2207" y="133"/>
                  </a:lnTo>
                  <a:lnTo>
                    <a:pt x="2130" y="106"/>
                  </a:lnTo>
                  <a:lnTo>
                    <a:pt x="2050" y="82"/>
                  </a:lnTo>
                  <a:lnTo>
                    <a:pt x="1967" y="61"/>
                  </a:lnTo>
                  <a:lnTo>
                    <a:pt x="1881" y="43"/>
                  </a:lnTo>
                  <a:lnTo>
                    <a:pt x="1792" y="28"/>
                  </a:lnTo>
                  <a:lnTo>
                    <a:pt x="1701" y="16"/>
                  </a:lnTo>
                  <a:lnTo>
                    <a:pt x="1608" y="7"/>
                  </a:lnTo>
                  <a:lnTo>
                    <a:pt x="1513" y="2"/>
                  </a:lnTo>
                  <a:lnTo>
                    <a:pt x="1416"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84" name="Freeform 9">
              <a:extLst>
                <a:ext uri="{FF2B5EF4-FFF2-40B4-BE49-F238E27FC236}">
                  <a16:creationId xmlns:a16="http://schemas.microsoft.com/office/drawing/2014/main" id="{98004F3C-640F-47D3-8E99-D6900DC86C4C}"/>
                </a:ext>
              </a:extLst>
            </p:cNvPr>
            <p:cNvSpPr>
              <a:spLocks/>
            </p:cNvSpPr>
            <p:nvPr/>
          </p:nvSpPr>
          <p:spPr bwMode="auto">
            <a:xfrm>
              <a:off x="6741" y="2011"/>
              <a:ext cx="2831" cy="1554"/>
            </a:xfrm>
            <a:custGeom>
              <a:avLst/>
              <a:gdLst>
                <a:gd name="T0" fmla="+- 0 6754 6741"/>
                <a:gd name="T1" fmla="*/ T0 w 2831"/>
                <a:gd name="T2" fmla="+- 0 2683 2011"/>
                <a:gd name="T3" fmla="*/ 2683 h 1554"/>
                <a:gd name="T4" fmla="+- 0 6853 6741"/>
                <a:gd name="T5" fmla="*/ T4 w 2831"/>
                <a:gd name="T6" fmla="+- 0 2486 2011"/>
                <a:gd name="T7" fmla="*/ 2486 h 1554"/>
                <a:gd name="T8" fmla="+- 0 6983 6741"/>
                <a:gd name="T9" fmla="*/ T8 w 2831"/>
                <a:gd name="T10" fmla="+- 0 2354 2011"/>
                <a:gd name="T11" fmla="*/ 2354 h 1554"/>
                <a:gd name="T12" fmla="+- 0 7094 6741"/>
                <a:gd name="T13" fmla="*/ T12 w 2831"/>
                <a:gd name="T14" fmla="+- 0 2275 2011"/>
                <a:gd name="T15" fmla="*/ 2275 h 1554"/>
                <a:gd name="T16" fmla="+- 0 7222 6741"/>
                <a:gd name="T17" fmla="*/ T16 w 2831"/>
                <a:gd name="T18" fmla="+- 0 2205 2011"/>
                <a:gd name="T19" fmla="*/ 2205 h 1554"/>
                <a:gd name="T20" fmla="+- 0 7365 6741"/>
                <a:gd name="T21" fmla="*/ T20 w 2831"/>
                <a:gd name="T22" fmla="+- 0 2144 2011"/>
                <a:gd name="T23" fmla="*/ 2144 h 1554"/>
                <a:gd name="T24" fmla="+- 0 7523 6741"/>
                <a:gd name="T25" fmla="*/ T24 w 2831"/>
                <a:gd name="T26" fmla="+- 0 2093 2011"/>
                <a:gd name="T27" fmla="*/ 2093 h 1554"/>
                <a:gd name="T28" fmla="+- 0 7692 6741"/>
                <a:gd name="T29" fmla="*/ T28 w 2831"/>
                <a:gd name="T30" fmla="+- 0 2054 2011"/>
                <a:gd name="T31" fmla="*/ 2054 h 1554"/>
                <a:gd name="T32" fmla="+- 0 7871 6741"/>
                <a:gd name="T33" fmla="*/ T32 w 2831"/>
                <a:gd name="T34" fmla="+- 0 2027 2011"/>
                <a:gd name="T35" fmla="*/ 2027 h 1554"/>
                <a:gd name="T36" fmla="+- 0 8060 6741"/>
                <a:gd name="T37" fmla="*/ T36 w 2831"/>
                <a:gd name="T38" fmla="+- 0 2013 2011"/>
                <a:gd name="T39" fmla="*/ 2013 h 1554"/>
                <a:gd name="T40" fmla="+- 0 8254 6741"/>
                <a:gd name="T41" fmla="*/ T40 w 2831"/>
                <a:gd name="T42" fmla="+- 0 2013 2011"/>
                <a:gd name="T43" fmla="*/ 2013 h 1554"/>
                <a:gd name="T44" fmla="+- 0 8442 6741"/>
                <a:gd name="T45" fmla="*/ T44 w 2831"/>
                <a:gd name="T46" fmla="+- 0 2027 2011"/>
                <a:gd name="T47" fmla="*/ 2027 h 1554"/>
                <a:gd name="T48" fmla="+- 0 8622 6741"/>
                <a:gd name="T49" fmla="*/ T48 w 2831"/>
                <a:gd name="T50" fmla="+- 0 2054 2011"/>
                <a:gd name="T51" fmla="*/ 2054 h 1554"/>
                <a:gd name="T52" fmla="+- 0 8791 6741"/>
                <a:gd name="T53" fmla="*/ T52 w 2831"/>
                <a:gd name="T54" fmla="+- 0 2093 2011"/>
                <a:gd name="T55" fmla="*/ 2093 h 1554"/>
                <a:gd name="T56" fmla="+- 0 8948 6741"/>
                <a:gd name="T57" fmla="*/ T56 w 2831"/>
                <a:gd name="T58" fmla="+- 0 2144 2011"/>
                <a:gd name="T59" fmla="*/ 2144 h 1554"/>
                <a:gd name="T60" fmla="+- 0 9092 6741"/>
                <a:gd name="T61" fmla="*/ T60 w 2831"/>
                <a:gd name="T62" fmla="+- 0 2205 2011"/>
                <a:gd name="T63" fmla="*/ 2205 h 1554"/>
                <a:gd name="T64" fmla="+- 0 9220 6741"/>
                <a:gd name="T65" fmla="*/ T64 w 2831"/>
                <a:gd name="T66" fmla="+- 0 2275 2011"/>
                <a:gd name="T67" fmla="*/ 2275 h 1554"/>
                <a:gd name="T68" fmla="+- 0 9330 6741"/>
                <a:gd name="T69" fmla="*/ T68 w 2831"/>
                <a:gd name="T70" fmla="+- 0 2354 2011"/>
                <a:gd name="T71" fmla="*/ 2354 h 1554"/>
                <a:gd name="T72" fmla="+- 0 9422 6741"/>
                <a:gd name="T73" fmla="*/ T72 w 2831"/>
                <a:gd name="T74" fmla="+- 0 2440 2011"/>
                <a:gd name="T75" fmla="*/ 2440 h 1554"/>
                <a:gd name="T76" fmla="+- 0 9543 6741"/>
                <a:gd name="T77" fmla="*/ T76 w 2831"/>
                <a:gd name="T78" fmla="+- 0 2631 2011"/>
                <a:gd name="T79" fmla="*/ 2631 h 1554"/>
                <a:gd name="T80" fmla="+- 0 9572 6741"/>
                <a:gd name="T81" fmla="*/ T80 w 2831"/>
                <a:gd name="T82" fmla="+- 0 2788 2011"/>
                <a:gd name="T83" fmla="*/ 2788 h 1554"/>
                <a:gd name="T84" fmla="+- 0 9559 6741"/>
                <a:gd name="T85" fmla="*/ T84 w 2831"/>
                <a:gd name="T86" fmla="+- 0 2893 2011"/>
                <a:gd name="T87" fmla="*/ 2893 h 1554"/>
                <a:gd name="T88" fmla="+- 0 9461 6741"/>
                <a:gd name="T89" fmla="*/ T88 w 2831"/>
                <a:gd name="T90" fmla="+- 0 3090 2011"/>
                <a:gd name="T91" fmla="*/ 3090 h 1554"/>
                <a:gd name="T92" fmla="+- 0 9330 6741"/>
                <a:gd name="T93" fmla="*/ T92 w 2831"/>
                <a:gd name="T94" fmla="+- 0 3222 2011"/>
                <a:gd name="T95" fmla="*/ 3222 h 1554"/>
                <a:gd name="T96" fmla="+- 0 9220 6741"/>
                <a:gd name="T97" fmla="*/ T96 w 2831"/>
                <a:gd name="T98" fmla="+- 0 3301 2011"/>
                <a:gd name="T99" fmla="*/ 3301 h 1554"/>
                <a:gd name="T100" fmla="+- 0 9092 6741"/>
                <a:gd name="T101" fmla="*/ T100 w 2831"/>
                <a:gd name="T102" fmla="+- 0 3371 2011"/>
                <a:gd name="T103" fmla="*/ 3371 h 1554"/>
                <a:gd name="T104" fmla="+- 0 8948 6741"/>
                <a:gd name="T105" fmla="*/ T104 w 2831"/>
                <a:gd name="T106" fmla="+- 0 3432 2011"/>
                <a:gd name="T107" fmla="*/ 3432 h 1554"/>
                <a:gd name="T108" fmla="+- 0 8791 6741"/>
                <a:gd name="T109" fmla="*/ T108 w 2831"/>
                <a:gd name="T110" fmla="+- 0 3483 2011"/>
                <a:gd name="T111" fmla="*/ 3483 h 1554"/>
                <a:gd name="T112" fmla="+- 0 8622 6741"/>
                <a:gd name="T113" fmla="*/ T112 w 2831"/>
                <a:gd name="T114" fmla="+- 0 3522 2011"/>
                <a:gd name="T115" fmla="*/ 3522 h 1554"/>
                <a:gd name="T116" fmla="+- 0 8442 6741"/>
                <a:gd name="T117" fmla="*/ T116 w 2831"/>
                <a:gd name="T118" fmla="+- 0 3549 2011"/>
                <a:gd name="T119" fmla="*/ 3549 h 1554"/>
                <a:gd name="T120" fmla="+- 0 8254 6741"/>
                <a:gd name="T121" fmla="*/ T120 w 2831"/>
                <a:gd name="T122" fmla="+- 0 3563 2011"/>
                <a:gd name="T123" fmla="*/ 3563 h 1554"/>
                <a:gd name="T124" fmla="+- 0 8060 6741"/>
                <a:gd name="T125" fmla="*/ T124 w 2831"/>
                <a:gd name="T126" fmla="+- 0 3563 2011"/>
                <a:gd name="T127" fmla="*/ 3563 h 1554"/>
                <a:gd name="T128" fmla="+- 0 7872 6741"/>
                <a:gd name="T129" fmla="*/ T128 w 2831"/>
                <a:gd name="T130" fmla="+- 0 3549 2011"/>
                <a:gd name="T131" fmla="*/ 3549 h 1554"/>
                <a:gd name="T132" fmla="+- 0 7692 6741"/>
                <a:gd name="T133" fmla="*/ T132 w 2831"/>
                <a:gd name="T134" fmla="+- 0 3522 2011"/>
                <a:gd name="T135" fmla="*/ 3522 h 1554"/>
                <a:gd name="T136" fmla="+- 0 7523 6741"/>
                <a:gd name="T137" fmla="*/ T136 w 2831"/>
                <a:gd name="T138" fmla="+- 0 3483 2011"/>
                <a:gd name="T139" fmla="*/ 3483 h 1554"/>
                <a:gd name="T140" fmla="+- 0 7365 6741"/>
                <a:gd name="T141" fmla="*/ T140 w 2831"/>
                <a:gd name="T142" fmla="+- 0 3432 2011"/>
                <a:gd name="T143" fmla="*/ 3432 h 1554"/>
                <a:gd name="T144" fmla="+- 0 7222 6741"/>
                <a:gd name="T145" fmla="*/ T144 w 2831"/>
                <a:gd name="T146" fmla="+- 0 3371 2011"/>
                <a:gd name="T147" fmla="*/ 3371 h 1554"/>
                <a:gd name="T148" fmla="+- 0 7094 6741"/>
                <a:gd name="T149" fmla="*/ T148 w 2831"/>
                <a:gd name="T150" fmla="+- 0 3301 2011"/>
                <a:gd name="T151" fmla="*/ 3301 h 1554"/>
                <a:gd name="T152" fmla="+- 0 6983 6741"/>
                <a:gd name="T153" fmla="*/ T152 w 2831"/>
                <a:gd name="T154" fmla="+- 0 3222 2011"/>
                <a:gd name="T155" fmla="*/ 3222 h 1554"/>
                <a:gd name="T156" fmla="+- 0 6891 6741"/>
                <a:gd name="T157" fmla="*/ T156 w 2831"/>
                <a:gd name="T158" fmla="+- 0 3136 2011"/>
                <a:gd name="T159" fmla="*/ 3136 h 1554"/>
                <a:gd name="T160" fmla="+- 0 6770 6741"/>
                <a:gd name="T161" fmla="*/ T160 w 2831"/>
                <a:gd name="T162" fmla="+- 0 2945 2011"/>
                <a:gd name="T163" fmla="*/ 2945 h 1554"/>
                <a:gd name="T164" fmla="+- 0 6741 6741"/>
                <a:gd name="T165" fmla="*/ T164 w 2831"/>
                <a:gd name="T166" fmla="+- 0 2788 2011"/>
                <a:gd name="T167" fmla="*/ 2788 h 155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2831" h="1554">
                  <a:moveTo>
                    <a:pt x="0" y="777"/>
                  </a:moveTo>
                  <a:lnTo>
                    <a:pt x="13" y="672"/>
                  </a:lnTo>
                  <a:lnTo>
                    <a:pt x="51" y="571"/>
                  </a:lnTo>
                  <a:lnTo>
                    <a:pt x="112" y="475"/>
                  </a:lnTo>
                  <a:lnTo>
                    <a:pt x="194" y="385"/>
                  </a:lnTo>
                  <a:lnTo>
                    <a:pt x="242" y="343"/>
                  </a:lnTo>
                  <a:lnTo>
                    <a:pt x="295" y="302"/>
                  </a:lnTo>
                  <a:lnTo>
                    <a:pt x="353" y="264"/>
                  </a:lnTo>
                  <a:lnTo>
                    <a:pt x="415" y="228"/>
                  </a:lnTo>
                  <a:lnTo>
                    <a:pt x="481" y="194"/>
                  </a:lnTo>
                  <a:lnTo>
                    <a:pt x="551" y="162"/>
                  </a:lnTo>
                  <a:lnTo>
                    <a:pt x="624" y="133"/>
                  </a:lnTo>
                  <a:lnTo>
                    <a:pt x="701" y="106"/>
                  </a:lnTo>
                  <a:lnTo>
                    <a:pt x="782" y="82"/>
                  </a:lnTo>
                  <a:lnTo>
                    <a:pt x="865" y="61"/>
                  </a:lnTo>
                  <a:lnTo>
                    <a:pt x="951" y="43"/>
                  </a:lnTo>
                  <a:lnTo>
                    <a:pt x="1039" y="28"/>
                  </a:lnTo>
                  <a:lnTo>
                    <a:pt x="1130" y="16"/>
                  </a:lnTo>
                  <a:lnTo>
                    <a:pt x="1224" y="7"/>
                  </a:lnTo>
                  <a:lnTo>
                    <a:pt x="1319" y="2"/>
                  </a:lnTo>
                  <a:lnTo>
                    <a:pt x="1416" y="0"/>
                  </a:lnTo>
                  <a:lnTo>
                    <a:pt x="1513" y="2"/>
                  </a:lnTo>
                  <a:lnTo>
                    <a:pt x="1608" y="7"/>
                  </a:lnTo>
                  <a:lnTo>
                    <a:pt x="1701" y="16"/>
                  </a:lnTo>
                  <a:lnTo>
                    <a:pt x="1792" y="28"/>
                  </a:lnTo>
                  <a:lnTo>
                    <a:pt x="1881" y="43"/>
                  </a:lnTo>
                  <a:lnTo>
                    <a:pt x="1967" y="61"/>
                  </a:lnTo>
                  <a:lnTo>
                    <a:pt x="2050" y="82"/>
                  </a:lnTo>
                  <a:lnTo>
                    <a:pt x="2130" y="106"/>
                  </a:lnTo>
                  <a:lnTo>
                    <a:pt x="2207" y="133"/>
                  </a:lnTo>
                  <a:lnTo>
                    <a:pt x="2281" y="162"/>
                  </a:lnTo>
                  <a:lnTo>
                    <a:pt x="2351" y="194"/>
                  </a:lnTo>
                  <a:lnTo>
                    <a:pt x="2417" y="228"/>
                  </a:lnTo>
                  <a:lnTo>
                    <a:pt x="2479" y="264"/>
                  </a:lnTo>
                  <a:lnTo>
                    <a:pt x="2536" y="302"/>
                  </a:lnTo>
                  <a:lnTo>
                    <a:pt x="2589" y="343"/>
                  </a:lnTo>
                  <a:lnTo>
                    <a:pt x="2638" y="385"/>
                  </a:lnTo>
                  <a:lnTo>
                    <a:pt x="2681" y="429"/>
                  </a:lnTo>
                  <a:lnTo>
                    <a:pt x="2753" y="522"/>
                  </a:lnTo>
                  <a:lnTo>
                    <a:pt x="2802" y="620"/>
                  </a:lnTo>
                  <a:lnTo>
                    <a:pt x="2828" y="724"/>
                  </a:lnTo>
                  <a:lnTo>
                    <a:pt x="2831" y="777"/>
                  </a:lnTo>
                  <a:lnTo>
                    <a:pt x="2828" y="830"/>
                  </a:lnTo>
                  <a:lnTo>
                    <a:pt x="2818" y="882"/>
                  </a:lnTo>
                  <a:lnTo>
                    <a:pt x="2781" y="983"/>
                  </a:lnTo>
                  <a:lnTo>
                    <a:pt x="2720" y="1079"/>
                  </a:lnTo>
                  <a:lnTo>
                    <a:pt x="2638" y="1169"/>
                  </a:lnTo>
                  <a:lnTo>
                    <a:pt x="2589" y="1211"/>
                  </a:lnTo>
                  <a:lnTo>
                    <a:pt x="2536" y="1252"/>
                  </a:lnTo>
                  <a:lnTo>
                    <a:pt x="2479" y="1290"/>
                  </a:lnTo>
                  <a:lnTo>
                    <a:pt x="2417" y="1326"/>
                  </a:lnTo>
                  <a:lnTo>
                    <a:pt x="2351" y="1360"/>
                  </a:lnTo>
                  <a:lnTo>
                    <a:pt x="2281" y="1392"/>
                  </a:lnTo>
                  <a:lnTo>
                    <a:pt x="2207" y="1421"/>
                  </a:lnTo>
                  <a:lnTo>
                    <a:pt x="2130" y="1448"/>
                  </a:lnTo>
                  <a:lnTo>
                    <a:pt x="2050" y="1472"/>
                  </a:lnTo>
                  <a:lnTo>
                    <a:pt x="1967" y="1493"/>
                  </a:lnTo>
                  <a:lnTo>
                    <a:pt x="1881" y="1511"/>
                  </a:lnTo>
                  <a:lnTo>
                    <a:pt x="1792" y="1526"/>
                  </a:lnTo>
                  <a:lnTo>
                    <a:pt x="1701" y="1538"/>
                  </a:lnTo>
                  <a:lnTo>
                    <a:pt x="1608" y="1547"/>
                  </a:lnTo>
                  <a:lnTo>
                    <a:pt x="1513" y="1552"/>
                  </a:lnTo>
                  <a:lnTo>
                    <a:pt x="1416" y="1554"/>
                  </a:lnTo>
                  <a:lnTo>
                    <a:pt x="1319" y="1552"/>
                  </a:lnTo>
                  <a:lnTo>
                    <a:pt x="1224" y="1547"/>
                  </a:lnTo>
                  <a:lnTo>
                    <a:pt x="1131" y="1538"/>
                  </a:lnTo>
                  <a:lnTo>
                    <a:pt x="1040" y="1526"/>
                  </a:lnTo>
                  <a:lnTo>
                    <a:pt x="951" y="1511"/>
                  </a:lnTo>
                  <a:lnTo>
                    <a:pt x="865" y="1493"/>
                  </a:lnTo>
                  <a:lnTo>
                    <a:pt x="782" y="1472"/>
                  </a:lnTo>
                  <a:lnTo>
                    <a:pt x="701" y="1448"/>
                  </a:lnTo>
                  <a:lnTo>
                    <a:pt x="624" y="1421"/>
                  </a:lnTo>
                  <a:lnTo>
                    <a:pt x="551" y="1392"/>
                  </a:lnTo>
                  <a:lnTo>
                    <a:pt x="481" y="1360"/>
                  </a:lnTo>
                  <a:lnTo>
                    <a:pt x="415" y="1326"/>
                  </a:lnTo>
                  <a:lnTo>
                    <a:pt x="353" y="1290"/>
                  </a:lnTo>
                  <a:lnTo>
                    <a:pt x="295" y="1252"/>
                  </a:lnTo>
                  <a:lnTo>
                    <a:pt x="242" y="1211"/>
                  </a:lnTo>
                  <a:lnTo>
                    <a:pt x="194" y="1169"/>
                  </a:lnTo>
                  <a:lnTo>
                    <a:pt x="150" y="1125"/>
                  </a:lnTo>
                  <a:lnTo>
                    <a:pt x="78" y="1032"/>
                  </a:lnTo>
                  <a:lnTo>
                    <a:pt x="29" y="934"/>
                  </a:lnTo>
                  <a:lnTo>
                    <a:pt x="4" y="830"/>
                  </a:lnTo>
                  <a:lnTo>
                    <a:pt x="0" y="777"/>
                  </a:lnTo>
                  <a:close/>
                </a:path>
              </a:pathLst>
            </a:custGeom>
            <a:noFill/>
            <a:ln w="2301">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5" name="AutoShape 10">
              <a:extLst>
                <a:ext uri="{FF2B5EF4-FFF2-40B4-BE49-F238E27FC236}">
                  <a16:creationId xmlns:a16="http://schemas.microsoft.com/office/drawing/2014/main" id="{D18D0728-78A2-491B-BC28-807FCEB65E1C}"/>
                </a:ext>
              </a:extLst>
            </p:cNvPr>
            <p:cNvSpPr>
              <a:spLocks/>
            </p:cNvSpPr>
            <p:nvPr/>
          </p:nvSpPr>
          <p:spPr bwMode="auto">
            <a:xfrm>
              <a:off x="5402" y="975"/>
              <a:ext cx="3022" cy="2331"/>
            </a:xfrm>
            <a:custGeom>
              <a:avLst/>
              <a:gdLst>
                <a:gd name="T0" fmla="+- 0 6859 5402"/>
                <a:gd name="T1" fmla="*/ T0 w 3022"/>
                <a:gd name="T2" fmla="+- 0 3098 976"/>
                <a:gd name="T3" fmla="*/ 3098 h 2331"/>
                <a:gd name="T4" fmla="+- 0 6669 5402"/>
                <a:gd name="T5" fmla="*/ T4 w 3022"/>
                <a:gd name="T6" fmla="+- 0 3193 976"/>
                <a:gd name="T7" fmla="*/ 3193 h 2331"/>
                <a:gd name="T8" fmla="+- 0 6481 5402"/>
                <a:gd name="T9" fmla="*/ T8 w 3022"/>
                <a:gd name="T10" fmla="+- 0 3260 976"/>
                <a:gd name="T11" fmla="*/ 3260 h 2331"/>
                <a:gd name="T12" fmla="+- 0 6296 5402"/>
                <a:gd name="T13" fmla="*/ T12 w 3022"/>
                <a:gd name="T14" fmla="+- 0 3298 976"/>
                <a:gd name="T15" fmla="*/ 3298 h 2331"/>
                <a:gd name="T16" fmla="+- 0 6112 5402"/>
                <a:gd name="T17" fmla="*/ T16 w 3022"/>
                <a:gd name="T18" fmla="+- 0 3306 976"/>
                <a:gd name="T19" fmla="*/ 3306 h 2331"/>
                <a:gd name="T20" fmla="+- 0 5931 5402"/>
                <a:gd name="T21" fmla="*/ T20 w 3022"/>
                <a:gd name="T22" fmla="+- 0 3285 976"/>
                <a:gd name="T23" fmla="*/ 3285 h 2331"/>
                <a:gd name="T24" fmla="+- 0 5753 5402"/>
                <a:gd name="T25" fmla="*/ T24 w 3022"/>
                <a:gd name="T26" fmla="+- 0 3235 976"/>
                <a:gd name="T27" fmla="*/ 3235 h 2331"/>
                <a:gd name="T28" fmla="+- 0 5576 5402"/>
                <a:gd name="T29" fmla="*/ T28 w 3022"/>
                <a:gd name="T30" fmla="+- 0 3156 976"/>
                <a:gd name="T31" fmla="*/ 3156 h 2331"/>
                <a:gd name="T32" fmla="+- 0 5402 5402"/>
                <a:gd name="T33" fmla="*/ T32 w 3022"/>
                <a:gd name="T34" fmla="+- 0 3047 976"/>
                <a:gd name="T35" fmla="*/ 3047 h 2331"/>
                <a:gd name="T36" fmla="+- 0 7528 5402"/>
                <a:gd name="T37" fmla="*/ T36 w 3022"/>
                <a:gd name="T38" fmla="+- 0 976 976"/>
                <a:gd name="T39" fmla="*/ 976 h 2331"/>
                <a:gd name="T40" fmla="+- 0 7762 5402"/>
                <a:gd name="T41" fmla="*/ T40 w 3022"/>
                <a:gd name="T42" fmla="+- 0 1010 976"/>
                <a:gd name="T43" fmla="*/ 1010 h 2331"/>
                <a:gd name="T44" fmla="+- 0 7961 5402"/>
                <a:gd name="T45" fmla="*/ T44 w 3022"/>
                <a:gd name="T46" fmla="+- 0 1056 976"/>
                <a:gd name="T47" fmla="*/ 1056 h 2331"/>
                <a:gd name="T48" fmla="+- 0 8124 5402"/>
                <a:gd name="T49" fmla="*/ T48 w 3022"/>
                <a:gd name="T50" fmla="+- 0 1114 976"/>
                <a:gd name="T51" fmla="*/ 1114 h 2331"/>
                <a:gd name="T52" fmla="+- 0 8252 5402"/>
                <a:gd name="T53" fmla="*/ T52 w 3022"/>
                <a:gd name="T54" fmla="+- 0 1184 976"/>
                <a:gd name="T55" fmla="*/ 1184 h 2331"/>
                <a:gd name="T56" fmla="+- 0 8345 5402"/>
                <a:gd name="T57" fmla="*/ T56 w 3022"/>
                <a:gd name="T58" fmla="+- 0 1266 976"/>
                <a:gd name="T59" fmla="*/ 1266 h 2331"/>
                <a:gd name="T60" fmla="+- 0 8402 5402"/>
                <a:gd name="T61" fmla="*/ T60 w 3022"/>
                <a:gd name="T62" fmla="+- 0 1360 976"/>
                <a:gd name="T63" fmla="*/ 1360 h 2331"/>
                <a:gd name="T64" fmla="+- 0 8424 5402"/>
                <a:gd name="T65" fmla="*/ T64 w 3022"/>
                <a:gd name="T66" fmla="+- 0 1466 976"/>
                <a:gd name="T67" fmla="*/ 1466 h 2331"/>
                <a:gd name="T68" fmla="+- 0 8410 5402"/>
                <a:gd name="T69" fmla="*/ T68 w 3022"/>
                <a:gd name="T70" fmla="+- 0 1585 976"/>
                <a:gd name="T71" fmla="*/ 1585 h 2331"/>
                <a:gd name="T72" fmla="+- 0 8361 5402"/>
                <a:gd name="T73" fmla="*/ T72 w 3022"/>
                <a:gd name="T74" fmla="+- 0 1715 976"/>
                <a:gd name="T75" fmla="*/ 1715 h 2331"/>
                <a:gd name="T76" fmla="+- 0 8277 5402"/>
                <a:gd name="T77" fmla="*/ T76 w 3022"/>
                <a:gd name="T78" fmla="+- 0 1857 976"/>
                <a:gd name="T79" fmla="*/ 1857 h 2331"/>
                <a:gd name="T80" fmla="+- 0 8157 5402"/>
                <a:gd name="T81" fmla="*/ T80 w 3022"/>
                <a:gd name="T82" fmla="+- 0 2011 976"/>
                <a:gd name="T83" fmla="*/ 2011 h 233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022" h="2331">
                  <a:moveTo>
                    <a:pt x="1457" y="2122"/>
                  </a:moveTo>
                  <a:lnTo>
                    <a:pt x="1267" y="2217"/>
                  </a:lnTo>
                  <a:lnTo>
                    <a:pt x="1079" y="2284"/>
                  </a:lnTo>
                  <a:lnTo>
                    <a:pt x="894" y="2322"/>
                  </a:lnTo>
                  <a:lnTo>
                    <a:pt x="710" y="2330"/>
                  </a:lnTo>
                  <a:lnTo>
                    <a:pt x="529" y="2309"/>
                  </a:lnTo>
                  <a:lnTo>
                    <a:pt x="351" y="2259"/>
                  </a:lnTo>
                  <a:lnTo>
                    <a:pt x="174" y="2180"/>
                  </a:lnTo>
                  <a:lnTo>
                    <a:pt x="0" y="2071"/>
                  </a:lnTo>
                  <a:moveTo>
                    <a:pt x="2126" y="0"/>
                  </a:moveTo>
                  <a:lnTo>
                    <a:pt x="2360" y="34"/>
                  </a:lnTo>
                  <a:lnTo>
                    <a:pt x="2559" y="80"/>
                  </a:lnTo>
                  <a:lnTo>
                    <a:pt x="2722" y="138"/>
                  </a:lnTo>
                  <a:lnTo>
                    <a:pt x="2850" y="208"/>
                  </a:lnTo>
                  <a:lnTo>
                    <a:pt x="2943" y="290"/>
                  </a:lnTo>
                  <a:lnTo>
                    <a:pt x="3000" y="384"/>
                  </a:lnTo>
                  <a:lnTo>
                    <a:pt x="3022" y="490"/>
                  </a:lnTo>
                  <a:lnTo>
                    <a:pt x="3008" y="609"/>
                  </a:lnTo>
                  <a:lnTo>
                    <a:pt x="2959" y="739"/>
                  </a:lnTo>
                  <a:lnTo>
                    <a:pt x="2875" y="881"/>
                  </a:lnTo>
                  <a:lnTo>
                    <a:pt x="2755" y="1035"/>
                  </a:lnTo>
                </a:path>
              </a:pathLst>
            </a:custGeom>
            <a:noFill/>
            <a:ln w="2427">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86" name="Freeform 11">
              <a:extLst>
                <a:ext uri="{FF2B5EF4-FFF2-40B4-BE49-F238E27FC236}">
                  <a16:creationId xmlns:a16="http://schemas.microsoft.com/office/drawing/2014/main" id="{BB1878EC-5837-4FAA-A7E9-45A99AA0C93E}"/>
                </a:ext>
              </a:extLst>
            </p:cNvPr>
            <p:cNvSpPr>
              <a:spLocks/>
            </p:cNvSpPr>
            <p:nvPr/>
          </p:nvSpPr>
          <p:spPr bwMode="auto">
            <a:xfrm>
              <a:off x="3910" y="413"/>
              <a:ext cx="1013" cy="228"/>
            </a:xfrm>
            <a:custGeom>
              <a:avLst/>
              <a:gdLst>
                <a:gd name="T0" fmla="+- 0 4054 3911"/>
                <a:gd name="T1" fmla="*/ T0 w 1013"/>
                <a:gd name="T2" fmla="+- 0 414 414"/>
                <a:gd name="T3" fmla="*/ 414 h 228"/>
                <a:gd name="T4" fmla="+- 0 3911 3911"/>
                <a:gd name="T5" fmla="*/ T4 w 1013"/>
                <a:gd name="T6" fmla="+- 0 523 414"/>
                <a:gd name="T7" fmla="*/ 523 h 228"/>
                <a:gd name="T8" fmla="+- 0 4043 3911"/>
                <a:gd name="T9" fmla="*/ T8 w 1013"/>
                <a:gd name="T10" fmla="+- 0 641 414"/>
                <a:gd name="T11" fmla="*/ 641 h 228"/>
                <a:gd name="T12" fmla="+- 0 4047 3911"/>
                <a:gd name="T13" fmla="*/ T12 w 1013"/>
                <a:gd name="T14" fmla="+- 0 566 414"/>
                <a:gd name="T15" fmla="*/ 566 h 228"/>
                <a:gd name="T16" fmla="+- 0 4919 3911"/>
                <a:gd name="T17" fmla="*/ T16 w 1013"/>
                <a:gd name="T18" fmla="+- 0 595 414"/>
                <a:gd name="T19" fmla="*/ 595 h 228"/>
                <a:gd name="T20" fmla="+- 0 4923 3911"/>
                <a:gd name="T21" fmla="*/ T20 w 1013"/>
                <a:gd name="T22" fmla="+- 0 518 414"/>
                <a:gd name="T23" fmla="*/ 518 h 228"/>
                <a:gd name="T24" fmla="+- 0 4050 3911"/>
                <a:gd name="T25" fmla="*/ T24 w 1013"/>
                <a:gd name="T26" fmla="+- 0 489 414"/>
                <a:gd name="T27" fmla="*/ 489 h 228"/>
                <a:gd name="T28" fmla="+- 0 4054 3911"/>
                <a:gd name="T29" fmla="*/ T28 w 1013"/>
                <a:gd name="T30" fmla="+- 0 414 414"/>
                <a:gd name="T31" fmla="*/ 414 h 228"/>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013" h="228">
                  <a:moveTo>
                    <a:pt x="143" y="0"/>
                  </a:moveTo>
                  <a:lnTo>
                    <a:pt x="0" y="109"/>
                  </a:lnTo>
                  <a:lnTo>
                    <a:pt x="132" y="227"/>
                  </a:lnTo>
                  <a:lnTo>
                    <a:pt x="136" y="152"/>
                  </a:lnTo>
                  <a:lnTo>
                    <a:pt x="1008" y="181"/>
                  </a:lnTo>
                  <a:lnTo>
                    <a:pt x="1012" y="104"/>
                  </a:lnTo>
                  <a:lnTo>
                    <a:pt x="139" y="75"/>
                  </a:lnTo>
                  <a:lnTo>
                    <a:pt x="143"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87" name="Freeform 12">
              <a:extLst>
                <a:ext uri="{FF2B5EF4-FFF2-40B4-BE49-F238E27FC236}">
                  <a16:creationId xmlns:a16="http://schemas.microsoft.com/office/drawing/2014/main" id="{29795DAA-EAAA-42DD-A9C7-79177DA8E81C}"/>
                </a:ext>
              </a:extLst>
            </p:cNvPr>
            <p:cNvSpPr>
              <a:spLocks/>
            </p:cNvSpPr>
            <p:nvPr/>
          </p:nvSpPr>
          <p:spPr bwMode="auto">
            <a:xfrm>
              <a:off x="3910" y="413"/>
              <a:ext cx="1013" cy="228"/>
            </a:xfrm>
            <a:custGeom>
              <a:avLst/>
              <a:gdLst>
                <a:gd name="T0" fmla="+- 0 3911 3911"/>
                <a:gd name="T1" fmla="*/ T0 w 1013"/>
                <a:gd name="T2" fmla="+- 0 523 414"/>
                <a:gd name="T3" fmla="*/ 523 h 228"/>
                <a:gd name="T4" fmla="+- 0 4043 3911"/>
                <a:gd name="T5" fmla="*/ T4 w 1013"/>
                <a:gd name="T6" fmla="+- 0 641 414"/>
                <a:gd name="T7" fmla="*/ 641 h 228"/>
                <a:gd name="T8" fmla="+- 0 4047 3911"/>
                <a:gd name="T9" fmla="*/ T8 w 1013"/>
                <a:gd name="T10" fmla="+- 0 566 414"/>
                <a:gd name="T11" fmla="*/ 566 h 228"/>
                <a:gd name="T12" fmla="+- 0 4919 3911"/>
                <a:gd name="T13" fmla="*/ T12 w 1013"/>
                <a:gd name="T14" fmla="+- 0 595 414"/>
                <a:gd name="T15" fmla="*/ 595 h 228"/>
                <a:gd name="T16" fmla="+- 0 4923 3911"/>
                <a:gd name="T17" fmla="*/ T16 w 1013"/>
                <a:gd name="T18" fmla="+- 0 518 414"/>
                <a:gd name="T19" fmla="*/ 518 h 228"/>
                <a:gd name="T20" fmla="+- 0 4050 3911"/>
                <a:gd name="T21" fmla="*/ T20 w 1013"/>
                <a:gd name="T22" fmla="+- 0 489 414"/>
                <a:gd name="T23" fmla="*/ 489 h 228"/>
                <a:gd name="T24" fmla="+- 0 4054 3911"/>
                <a:gd name="T25" fmla="*/ T24 w 1013"/>
                <a:gd name="T26" fmla="+- 0 414 414"/>
                <a:gd name="T27" fmla="*/ 414 h 228"/>
                <a:gd name="T28" fmla="+- 0 3911 3911"/>
                <a:gd name="T29" fmla="*/ T28 w 1013"/>
                <a:gd name="T30" fmla="+- 0 523 414"/>
                <a:gd name="T31" fmla="*/ 523 h 228"/>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013" h="228">
                  <a:moveTo>
                    <a:pt x="0" y="109"/>
                  </a:moveTo>
                  <a:lnTo>
                    <a:pt x="132" y="227"/>
                  </a:lnTo>
                  <a:lnTo>
                    <a:pt x="136" y="152"/>
                  </a:lnTo>
                  <a:lnTo>
                    <a:pt x="1008" y="181"/>
                  </a:lnTo>
                  <a:lnTo>
                    <a:pt x="1012" y="104"/>
                  </a:lnTo>
                  <a:lnTo>
                    <a:pt x="139" y="75"/>
                  </a:lnTo>
                  <a:lnTo>
                    <a:pt x="143" y="0"/>
                  </a:lnTo>
                  <a:lnTo>
                    <a:pt x="0" y="109"/>
                  </a:lnTo>
                  <a:close/>
                </a:path>
              </a:pathLst>
            </a:custGeom>
            <a:noFill/>
            <a:ln w="22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88" name="Picture 87">
              <a:extLst>
                <a:ext uri="{FF2B5EF4-FFF2-40B4-BE49-F238E27FC236}">
                  <a16:creationId xmlns:a16="http://schemas.microsoft.com/office/drawing/2014/main" id="{358C841C-D6B7-4576-B205-C58484C89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 y="1922"/>
              <a:ext cx="35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4">
              <a:extLst>
                <a:ext uri="{FF2B5EF4-FFF2-40B4-BE49-F238E27FC236}">
                  <a16:creationId xmlns:a16="http://schemas.microsoft.com/office/drawing/2014/main" id="{57DDAAAF-A827-400E-A5F6-72704F7A5D72}"/>
                </a:ext>
              </a:extLst>
            </p:cNvPr>
            <p:cNvSpPr>
              <a:spLocks/>
            </p:cNvSpPr>
            <p:nvPr/>
          </p:nvSpPr>
          <p:spPr bwMode="auto">
            <a:xfrm>
              <a:off x="2731" y="3494"/>
              <a:ext cx="972" cy="300"/>
            </a:xfrm>
            <a:custGeom>
              <a:avLst/>
              <a:gdLst>
                <a:gd name="T0" fmla="+- 0 3682 2731"/>
                <a:gd name="T1" fmla="*/ T0 w 972"/>
                <a:gd name="T2" fmla="+- 0 3494 3494"/>
                <a:gd name="T3" fmla="*/ 3494 h 300"/>
                <a:gd name="T4" fmla="+- 0 2873 2731"/>
                <a:gd name="T5" fmla="*/ T4 w 972"/>
                <a:gd name="T6" fmla="+- 0 3627 3494"/>
                <a:gd name="T7" fmla="*/ 3627 h 300"/>
                <a:gd name="T8" fmla="+- 0 2853 2731"/>
                <a:gd name="T9" fmla="*/ T8 w 972"/>
                <a:gd name="T10" fmla="+- 0 3544 3494"/>
                <a:gd name="T11" fmla="*/ 3544 h 300"/>
                <a:gd name="T12" fmla="+- 0 2731 2731"/>
                <a:gd name="T13" fmla="*/ T12 w 972"/>
                <a:gd name="T14" fmla="+- 0 3694 3494"/>
                <a:gd name="T15" fmla="*/ 3694 h 300"/>
                <a:gd name="T16" fmla="+- 0 2913 2731"/>
                <a:gd name="T17" fmla="*/ T16 w 972"/>
                <a:gd name="T18" fmla="+- 0 3794 3494"/>
                <a:gd name="T19" fmla="*/ 3794 h 300"/>
                <a:gd name="T20" fmla="+- 0 2893 2731"/>
                <a:gd name="T21" fmla="*/ T20 w 972"/>
                <a:gd name="T22" fmla="+- 0 3712 3494"/>
                <a:gd name="T23" fmla="*/ 3712 h 300"/>
                <a:gd name="T24" fmla="+- 0 3703 2731"/>
                <a:gd name="T25" fmla="*/ T24 w 972"/>
                <a:gd name="T26" fmla="+- 0 3579 3494"/>
                <a:gd name="T27" fmla="*/ 3579 h 300"/>
                <a:gd name="T28" fmla="+- 0 3682 2731"/>
                <a:gd name="T29" fmla="*/ T28 w 972"/>
                <a:gd name="T30" fmla="+- 0 3494 3494"/>
                <a:gd name="T31" fmla="*/ 3494 h 30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972" h="300">
                  <a:moveTo>
                    <a:pt x="951" y="0"/>
                  </a:moveTo>
                  <a:lnTo>
                    <a:pt x="142" y="133"/>
                  </a:lnTo>
                  <a:lnTo>
                    <a:pt x="122" y="50"/>
                  </a:lnTo>
                  <a:lnTo>
                    <a:pt x="0" y="200"/>
                  </a:lnTo>
                  <a:lnTo>
                    <a:pt x="182" y="300"/>
                  </a:lnTo>
                  <a:lnTo>
                    <a:pt x="162" y="218"/>
                  </a:lnTo>
                  <a:lnTo>
                    <a:pt x="972" y="85"/>
                  </a:lnTo>
                  <a:lnTo>
                    <a:pt x="951"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0" name="Freeform 15">
              <a:extLst>
                <a:ext uri="{FF2B5EF4-FFF2-40B4-BE49-F238E27FC236}">
                  <a16:creationId xmlns:a16="http://schemas.microsoft.com/office/drawing/2014/main" id="{B50C3809-E64D-4B96-9C47-AB4A373CFFF9}"/>
                </a:ext>
              </a:extLst>
            </p:cNvPr>
            <p:cNvSpPr>
              <a:spLocks/>
            </p:cNvSpPr>
            <p:nvPr/>
          </p:nvSpPr>
          <p:spPr bwMode="auto">
            <a:xfrm>
              <a:off x="2731" y="3494"/>
              <a:ext cx="972" cy="300"/>
            </a:xfrm>
            <a:custGeom>
              <a:avLst/>
              <a:gdLst>
                <a:gd name="T0" fmla="+- 0 2731 2731"/>
                <a:gd name="T1" fmla="*/ T0 w 972"/>
                <a:gd name="T2" fmla="+- 0 3694 3494"/>
                <a:gd name="T3" fmla="*/ 3694 h 300"/>
                <a:gd name="T4" fmla="+- 0 2913 2731"/>
                <a:gd name="T5" fmla="*/ T4 w 972"/>
                <a:gd name="T6" fmla="+- 0 3794 3494"/>
                <a:gd name="T7" fmla="*/ 3794 h 300"/>
                <a:gd name="T8" fmla="+- 0 2893 2731"/>
                <a:gd name="T9" fmla="*/ T8 w 972"/>
                <a:gd name="T10" fmla="+- 0 3712 3494"/>
                <a:gd name="T11" fmla="*/ 3712 h 300"/>
                <a:gd name="T12" fmla="+- 0 3703 2731"/>
                <a:gd name="T13" fmla="*/ T12 w 972"/>
                <a:gd name="T14" fmla="+- 0 3579 3494"/>
                <a:gd name="T15" fmla="*/ 3579 h 300"/>
                <a:gd name="T16" fmla="+- 0 3682 2731"/>
                <a:gd name="T17" fmla="*/ T16 w 972"/>
                <a:gd name="T18" fmla="+- 0 3494 3494"/>
                <a:gd name="T19" fmla="*/ 3494 h 300"/>
                <a:gd name="T20" fmla="+- 0 2873 2731"/>
                <a:gd name="T21" fmla="*/ T20 w 972"/>
                <a:gd name="T22" fmla="+- 0 3627 3494"/>
                <a:gd name="T23" fmla="*/ 3627 h 300"/>
                <a:gd name="T24" fmla="+- 0 2853 2731"/>
                <a:gd name="T25" fmla="*/ T24 w 972"/>
                <a:gd name="T26" fmla="+- 0 3544 3494"/>
                <a:gd name="T27" fmla="*/ 3544 h 300"/>
                <a:gd name="T28" fmla="+- 0 2731 2731"/>
                <a:gd name="T29" fmla="*/ T28 w 972"/>
                <a:gd name="T30" fmla="+- 0 3694 3494"/>
                <a:gd name="T31" fmla="*/ 3694 h 30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972" h="300">
                  <a:moveTo>
                    <a:pt x="0" y="200"/>
                  </a:moveTo>
                  <a:lnTo>
                    <a:pt x="182" y="300"/>
                  </a:lnTo>
                  <a:lnTo>
                    <a:pt x="162" y="218"/>
                  </a:lnTo>
                  <a:lnTo>
                    <a:pt x="972" y="85"/>
                  </a:lnTo>
                  <a:lnTo>
                    <a:pt x="951" y="0"/>
                  </a:lnTo>
                  <a:lnTo>
                    <a:pt x="142" y="133"/>
                  </a:lnTo>
                  <a:lnTo>
                    <a:pt x="122" y="50"/>
                  </a:lnTo>
                  <a:lnTo>
                    <a:pt x="0" y="200"/>
                  </a:lnTo>
                  <a:close/>
                </a:path>
              </a:pathLst>
            </a:custGeom>
            <a:noFill/>
            <a:ln w="223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91" name="Freeform 16">
              <a:extLst>
                <a:ext uri="{FF2B5EF4-FFF2-40B4-BE49-F238E27FC236}">
                  <a16:creationId xmlns:a16="http://schemas.microsoft.com/office/drawing/2014/main" id="{3C1A0283-DE36-4E8C-836C-31867D23E83C}"/>
                </a:ext>
              </a:extLst>
            </p:cNvPr>
            <p:cNvSpPr>
              <a:spLocks/>
            </p:cNvSpPr>
            <p:nvPr/>
          </p:nvSpPr>
          <p:spPr bwMode="auto">
            <a:xfrm>
              <a:off x="9187" y="3268"/>
              <a:ext cx="442" cy="491"/>
            </a:xfrm>
            <a:custGeom>
              <a:avLst/>
              <a:gdLst>
                <a:gd name="T0" fmla="+- 0 9281 9187"/>
                <a:gd name="T1" fmla="*/ T0 w 442"/>
                <a:gd name="T2" fmla="+- 0 3269 3269"/>
                <a:gd name="T3" fmla="*/ 3269 h 491"/>
                <a:gd name="T4" fmla="+- 0 9187 9187"/>
                <a:gd name="T5" fmla="*/ T4 w 442"/>
                <a:gd name="T6" fmla="+- 0 3315 3269"/>
                <a:gd name="T7" fmla="*/ 3315 h 491"/>
                <a:gd name="T8" fmla="+- 0 9443 9187"/>
                <a:gd name="T9" fmla="*/ T8 w 442"/>
                <a:gd name="T10" fmla="+- 0 3668 3269"/>
                <a:gd name="T11" fmla="*/ 3668 h 491"/>
                <a:gd name="T12" fmla="+- 0 9351 9187"/>
                <a:gd name="T13" fmla="*/ T12 w 442"/>
                <a:gd name="T14" fmla="+- 0 3713 3269"/>
                <a:gd name="T15" fmla="*/ 3713 h 491"/>
                <a:gd name="T16" fmla="+- 0 9572 9187"/>
                <a:gd name="T17" fmla="*/ T16 w 442"/>
                <a:gd name="T18" fmla="+- 0 3759 3269"/>
                <a:gd name="T19" fmla="*/ 3759 h 491"/>
                <a:gd name="T20" fmla="+- 0 9628 9187"/>
                <a:gd name="T21" fmla="*/ T20 w 442"/>
                <a:gd name="T22" fmla="+- 0 3577 3269"/>
                <a:gd name="T23" fmla="*/ 3577 h 491"/>
                <a:gd name="T24" fmla="+- 0 9537 9187"/>
                <a:gd name="T25" fmla="*/ T24 w 442"/>
                <a:gd name="T26" fmla="+- 0 3622 3269"/>
                <a:gd name="T27" fmla="*/ 3622 h 491"/>
                <a:gd name="T28" fmla="+- 0 9281 9187"/>
                <a:gd name="T29" fmla="*/ T28 w 442"/>
                <a:gd name="T30" fmla="+- 0 3269 3269"/>
                <a:gd name="T31" fmla="*/ 3269 h 491"/>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42" h="491">
                  <a:moveTo>
                    <a:pt x="94" y="0"/>
                  </a:moveTo>
                  <a:lnTo>
                    <a:pt x="0" y="46"/>
                  </a:lnTo>
                  <a:lnTo>
                    <a:pt x="256" y="399"/>
                  </a:lnTo>
                  <a:lnTo>
                    <a:pt x="164" y="444"/>
                  </a:lnTo>
                  <a:lnTo>
                    <a:pt x="385" y="490"/>
                  </a:lnTo>
                  <a:lnTo>
                    <a:pt x="441" y="308"/>
                  </a:lnTo>
                  <a:lnTo>
                    <a:pt x="350" y="353"/>
                  </a:lnTo>
                  <a:lnTo>
                    <a:pt x="94"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2" name="Freeform 17">
              <a:extLst>
                <a:ext uri="{FF2B5EF4-FFF2-40B4-BE49-F238E27FC236}">
                  <a16:creationId xmlns:a16="http://schemas.microsoft.com/office/drawing/2014/main" id="{1C1E9EB3-1008-44F7-A4F7-1E6B8E6F1A21}"/>
                </a:ext>
              </a:extLst>
            </p:cNvPr>
            <p:cNvSpPr>
              <a:spLocks/>
            </p:cNvSpPr>
            <p:nvPr/>
          </p:nvSpPr>
          <p:spPr bwMode="auto">
            <a:xfrm>
              <a:off x="9187" y="3268"/>
              <a:ext cx="442" cy="491"/>
            </a:xfrm>
            <a:custGeom>
              <a:avLst/>
              <a:gdLst>
                <a:gd name="T0" fmla="+- 0 9572 9187"/>
                <a:gd name="T1" fmla="*/ T0 w 442"/>
                <a:gd name="T2" fmla="+- 0 3759 3269"/>
                <a:gd name="T3" fmla="*/ 3759 h 491"/>
                <a:gd name="T4" fmla="+- 0 9628 9187"/>
                <a:gd name="T5" fmla="*/ T4 w 442"/>
                <a:gd name="T6" fmla="+- 0 3577 3269"/>
                <a:gd name="T7" fmla="*/ 3577 h 491"/>
                <a:gd name="T8" fmla="+- 0 9537 9187"/>
                <a:gd name="T9" fmla="*/ T8 w 442"/>
                <a:gd name="T10" fmla="+- 0 3622 3269"/>
                <a:gd name="T11" fmla="*/ 3622 h 491"/>
                <a:gd name="T12" fmla="+- 0 9281 9187"/>
                <a:gd name="T13" fmla="*/ T12 w 442"/>
                <a:gd name="T14" fmla="+- 0 3269 3269"/>
                <a:gd name="T15" fmla="*/ 3269 h 491"/>
                <a:gd name="T16" fmla="+- 0 9187 9187"/>
                <a:gd name="T17" fmla="*/ T16 w 442"/>
                <a:gd name="T18" fmla="+- 0 3315 3269"/>
                <a:gd name="T19" fmla="*/ 3315 h 491"/>
                <a:gd name="T20" fmla="+- 0 9443 9187"/>
                <a:gd name="T21" fmla="*/ T20 w 442"/>
                <a:gd name="T22" fmla="+- 0 3668 3269"/>
                <a:gd name="T23" fmla="*/ 3668 h 491"/>
                <a:gd name="T24" fmla="+- 0 9351 9187"/>
                <a:gd name="T25" fmla="*/ T24 w 442"/>
                <a:gd name="T26" fmla="+- 0 3713 3269"/>
                <a:gd name="T27" fmla="*/ 3713 h 491"/>
                <a:gd name="T28" fmla="+- 0 9572 9187"/>
                <a:gd name="T29" fmla="*/ T28 w 442"/>
                <a:gd name="T30" fmla="+- 0 3759 3269"/>
                <a:gd name="T31" fmla="*/ 3759 h 491"/>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42" h="491">
                  <a:moveTo>
                    <a:pt x="385" y="490"/>
                  </a:moveTo>
                  <a:lnTo>
                    <a:pt x="441" y="308"/>
                  </a:lnTo>
                  <a:lnTo>
                    <a:pt x="350" y="353"/>
                  </a:lnTo>
                  <a:lnTo>
                    <a:pt x="94" y="0"/>
                  </a:lnTo>
                  <a:lnTo>
                    <a:pt x="0" y="46"/>
                  </a:lnTo>
                  <a:lnTo>
                    <a:pt x="256" y="399"/>
                  </a:lnTo>
                  <a:lnTo>
                    <a:pt x="164" y="444"/>
                  </a:lnTo>
                  <a:lnTo>
                    <a:pt x="385" y="490"/>
                  </a:lnTo>
                  <a:close/>
                </a:path>
              </a:pathLst>
            </a:custGeom>
            <a:noFill/>
            <a:ln w="2452">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93" name="Rectangle 92">
              <a:extLst>
                <a:ext uri="{FF2B5EF4-FFF2-40B4-BE49-F238E27FC236}">
                  <a16:creationId xmlns:a16="http://schemas.microsoft.com/office/drawing/2014/main" id="{BC461D2E-3BD7-49BE-B785-8891F8F83FF0}"/>
                </a:ext>
              </a:extLst>
            </p:cNvPr>
            <p:cNvSpPr>
              <a:spLocks noChangeArrowheads="1"/>
            </p:cNvSpPr>
            <p:nvPr/>
          </p:nvSpPr>
          <p:spPr bwMode="auto">
            <a:xfrm>
              <a:off x="5168" y="3823"/>
              <a:ext cx="1888" cy="648"/>
            </a:xfrm>
            <a:prstGeom prst="rect">
              <a:avLst/>
            </a:prstGeom>
            <a:solidFill>
              <a:srgbClr val="E8EDF7"/>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94" name="Rectangle 93">
              <a:extLst>
                <a:ext uri="{FF2B5EF4-FFF2-40B4-BE49-F238E27FC236}">
                  <a16:creationId xmlns:a16="http://schemas.microsoft.com/office/drawing/2014/main" id="{A368E2A9-49DA-4B54-B6F8-E1CF037B030A}"/>
                </a:ext>
              </a:extLst>
            </p:cNvPr>
            <p:cNvSpPr>
              <a:spLocks noChangeArrowheads="1"/>
            </p:cNvSpPr>
            <p:nvPr/>
          </p:nvSpPr>
          <p:spPr bwMode="auto">
            <a:xfrm>
              <a:off x="5168" y="3823"/>
              <a:ext cx="1888" cy="648"/>
            </a:xfrm>
            <a:prstGeom prst="rect">
              <a:avLst/>
            </a:prstGeom>
            <a:noFill/>
            <a:ln w="2242">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95" name="Freeform 20">
              <a:extLst>
                <a:ext uri="{FF2B5EF4-FFF2-40B4-BE49-F238E27FC236}">
                  <a16:creationId xmlns:a16="http://schemas.microsoft.com/office/drawing/2014/main" id="{84A40417-1E7A-4388-B008-56B29999B1D7}"/>
                </a:ext>
              </a:extLst>
            </p:cNvPr>
            <p:cNvSpPr>
              <a:spLocks/>
            </p:cNvSpPr>
            <p:nvPr/>
          </p:nvSpPr>
          <p:spPr bwMode="auto">
            <a:xfrm>
              <a:off x="6112" y="3308"/>
              <a:ext cx="1114" cy="585"/>
            </a:xfrm>
            <a:custGeom>
              <a:avLst/>
              <a:gdLst>
                <a:gd name="T0" fmla="+- 0 7163 6112"/>
                <a:gd name="T1" fmla="*/ T0 w 1114"/>
                <a:gd name="T2" fmla="+- 0 3308 3308"/>
                <a:gd name="T3" fmla="*/ 3308 h 585"/>
                <a:gd name="T4" fmla="+- 0 6258 6112"/>
                <a:gd name="T5" fmla="*/ T4 w 1114"/>
                <a:gd name="T6" fmla="+- 0 3698 3308"/>
                <a:gd name="T7" fmla="*/ 3698 h 585"/>
                <a:gd name="T8" fmla="+- 0 6197 6112"/>
                <a:gd name="T9" fmla="*/ T8 w 1114"/>
                <a:gd name="T10" fmla="+- 0 3602 3308"/>
                <a:gd name="T11" fmla="*/ 3602 h 585"/>
                <a:gd name="T12" fmla="+- 0 6112 6112"/>
                <a:gd name="T13" fmla="*/ T12 w 1114"/>
                <a:gd name="T14" fmla="+- 0 3824 3308"/>
                <a:gd name="T15" fmla="*/ 3824 h 585"/>
                <a:gd name="T16" fmla="+- 0 6381 6112"/>
                <a:gd name="T17" fmla="*/ T16 w 1114"/>
                <a:gd name="T18" fmla="+- 0 3893 3308"/>
                <a:gd name="T19" fmla="*/ 3893 h 585"/>
                <a:gd name="T20" fmla="+- 0 6321 6112"/>
                <a:gd name="T21" fmla="*/ T20 w 1114"/>
                <a:gd name="T22" fmla="+- 0 3797 3308"/>
                <a:gd name="T23" fmla="*/ 3797 h 585"/>
                <a:gd name="T24" fmla="+- 0 7226 6112"/>
                <a:gd name="T25" fmla="*/ T24 w 1114"/>
                <a:gd name="T26" fmla="+- 0 3407 3308"/>
                <a:gd name="T27" fmla="*/ 3407 h 585"/>
                <a:gd name="T28" fmla="+- 0 7163 6112"/>
                <a:gd name="T29" fmla="*/ T28 w 1114"/>
                <a:gd name="T30" fmla="+- 0 3308 3308"/>
                <a:gd name="T31" fmla="*/ 3308 h 58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114" h="585">
                  <a:moveTo>
                    <a:pt x="1051" y="0"/>
                  </a:moveTo>
                  <a:lnTo>
                    <a:pt x="146" y="390"/>
                  </a:lnTo>
                  <a:lnTo>
                    <a:pt x="85" y="294"/>
                  </a:lnTo>
                  <a:lnTo>
                    <a:pt x="0" y="516"/>
                  </a:lnTo>
                  <a:lnTo>
                    <a:pt x="269" y="585"/>
                  </a:lnTo>
                  <a:lnTo>
                    <a:pt x="209" y="489"/>
                  </a:lnTo>
                  <a:lnTo>
                    <a:pt x="1114" y="99"/>
                  </a:lnTo>
                  <a:lnTo>
                    <a:pt x="1051"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6" name="Freeform 21">
              <a:extLst>
                <a:ext uri="{FF2B5EF4-FFF2-40B4-BE49-F238E27FC236}">
                  <a16:creationId xmlns:a16="http://schemas.microsoft.com/office/drawing/2014/main" id="{B4537701-B7EB-449B-B887-3AD449704B20}"/>
                </a:ext>
              </a:extLst>
            </p:cNvPr>
            <p:cNvSpPr>
              <a:spLocks/>
            </p:cNvSpPr>
            <p:nvPr/>
          </p:nvSpPr>
          <p:spPr bwMode="auto">
            <a:xfrm>
              <a:off x="6112" y="3308"/>
              <a:ext cx="1114" cy="585"/>
            </a:xfrm>
            <a:custGeom>
              <a:avLst/>
              <a:gdLst>
                <a:gd name="T0" fmla="+- 0 6112 6112"/>
                <a:gd name="T1" fmla="*/ T0 w 1114"/>
                <a:gd name="T2" fmla="+- 0 3824 3308"/>
                <a:gd name="T3" fmla="*/ 3824 h 585"/>
                <a:gd name="T4" fmla="+- 0 6381 6112"/>
                <a:gd name="T5" fmla="*/ T4 w 1114"/>
                <a:gd name="T6" fmla="+- 0 3893 3308"/>
                <a:gd name="T7" fmla="*/ 3893 h 585"/>
                <a:gd name="T8" fmla="+- 0 6321 6112"/>
                <a:gd name="T9" fmla="*/ T8 w 1114"/>
                <a:gd name="T10" fmla="+- 0 3797 3308"/>
                <a:gd name="T11" fmla="*/ 3797 h 585"/>
                <a:gd name="T12" fmla="+- 0 7226 6112"/>
                <a:gd name="T13" fmla="*/ T12 w 1114"/>
                <a:gd name="T14" fmla="+- 0 3407 3308"/>
                <a:gd name="T15" fmla="*/ 3407 h 585"/>
                <a:gd name="T16" fmla="+- 0 7163 6112"/>
                <a:gd name="T17" fmla="*/ T16 w 1114"/>
                <a:gd name="T18" fmla="+- 0 3308 3308"/>
                <a:gd name="T19" fmla="*/ 3308 h 585"/>
                <a:gd name="T20" fmla="+- 0 6258 6112"/>
                <a:gd name="T21" fmla="*/ T20 w 1114"/>
                <a:gd name="T22" fmla="+- 0 3698 3308"/>
                <a:gd name="T23" fmla="*/ 3698 h 585"/>
                <a:gd name="T24" fmla="+- 0 6197 6112"/>
                <a:gd name="T25" fmla="*/ T24 w 1114"/>
                <a:gd name="T26" fmla="+- 0 3602 3308"/>
                <a:gd name="T27" fmla="*/ 3602 h 585"/>
                <a:gd name="T28" fmla="+- 0 6112 6112"/>
                <a:gd name="T29" fmla="*/ T28 w 1114"/>
                <a:gd name="T30" fmla="+- 0 3824 3308"/>
                <a:gd name="T31" fmla="*/ 3824 h 58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114" h="585">
                  <a:moveTo>
                    <a:pt x="0" y="516"/>
                  </a:moveTo>
                  <a:lnTo>
                    <a:pt x="269" y="585"/>
                  </a:lnTo>
                  <a:lnTo>
                    <a:pt x="209" y="489"/>
                  </a:lnTo>
                  <a:lnTo>
                    <a:pt x="1114" y="99"/>
                  </a:lnTo>
                  <a:lnTo>
                    <a:pt x="1051" y="0"/>
                  </a:lnTo>
                  <a:lnTo>
                    <a:pt x="146" y="390"/>
                  </a:lnTo>
                  <a:lnTo>
                    <a:pt x="85" y="294"/>
                  </a:lnTo>
                  <a:lnTo>
                    <a:pt x="0" y="516"/>
                  </a:lnTo>
                  <a:close/>
                </a:path>
              </a:pathLst>
            </a:custGeom>
            <a:noFill/>
            <a:ln w="229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97" name="Freeform 22">
              <a:extLst>
                <a:ext uri="{FF2B5EF4-FFF2-40B4-BE49-F238E27FC236}">
                  <a16:creationId xmlns:a16="http://schemas.microsoft.com/office/drawing/2014/main" id="{19407E4B-96D6-43F5-8607-ABAD035E3896}"/>
                </a:ext>
              </a:extLst>
            </p:cNvPr>
            <p:cNvSpPr>
              <a:spLocks/>
            </p:cNvSpPr>
            <p:nvPr/>
          </p:nvSpPr>
          <p:spPr bwMode="auto">
            <a:xfrm>
              <a:off x="7442" y="471"/>
              <a:ext cx="557" cy="311"/>
            </a:xfrm>
            <a:custGeom>
              <a:avLst/>
              <a:gdLst>
                <a:gd name="T0" fmla="+- 0 7808 7443"/>
                <a:gd name="T1" fmla="*/ T0 w 557"/>
                <a:gd name="T2" fmla="+- 0 471 471"/>
                <a:gd name="T3" fmla="*/ 471 h 311"/>
                <a:gd name="T4" fmla="+- 0 7851 7443"/>
                <a:gd name="T5" fmla="*/ T4 w 557"/>
                <a:gd name="T6" fmla="+- 0 540 471"/>
                <a:gd name="T7" fmla="*/ 540 h 311"/>
                <a:gd name="T8" fmla="+- 0 7443 7443"/>
                <a:gd name="T9" fmla="*/ T8 w 557"/>
                <a:gd name="T10" fmla="+- 0 710 471"/>
                <a:gd name="T11" fmla="*/ 710 h 311"/>
                <a:gd name="T12" fmla="+- 0 7486 7443"/>
                <a:gd name="T13" fmla="*/ T12 w 557"/>
                <a:gd name="T14" fmla="+- 0 782 471"/>
                <a:gd name="T15" fmla="*/ 782 h 311"/>
                <a:gd name="T16" fmla="+- 0 7895 7443"/>
                <a:gd name="T17" fmla="*/ T16 w 557"/>
                <a:gd name="T18" fmla="+- 0 611 471"/>
                <a:gd name="T19" fmla="*/ 611 h 311"/>
                <a:gd name="T20" fmla="+- 0 7937 7443"/>
                <a:gd name="T21" fmla="*/ T20 w 557"/>
                <a:gd name="T22" fmla="+- 0 680 471"/>
                <a:gd name="T23" fmla="*/ 680 h 311"/>
                <a:gd name="T24" fmla="+- 0 7999 7443"/>
                <a:gd name="T25" fmla="*/ T24 w 557"/>
                <a:gd name="T26" fmla="+- 0 523 471"/>
                <a:gd name="T27" fmla="*/ 523 h 311"/>
                <a:gd name="T28" fmla="+- 0 7808 7443"/>
                <a:gd name="T29" fmla="*/ T28 w 557"/>
                <a:gd name="T30" fmla="+- 0 471 471"/>
                <a:gd name="T31" fmla="*/ 471 h 311"/>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57" h="311">
                  <a:moveTo>
                    <a:pt x="365" y="0"/>
                  </a:moveTo>
                  <a:lnTo>
                    <a:pt x="408" y="69"/>
                  </a:lnTo>
                  <a:lnTo>
                    <a:pt x="0" y="239"/>
                  </a:lnTo>
                  <a:lnTo>
                    <a:pt x="43" y="311"/>
                  </a:lnTo>
                  <a:lnTo>
                    <a:pt x="452" y="140"/>
                  </a:lnTo>
                  <a:lnTo>
                    <a:pt x="494" y="209"/>
                  </a:lnTo>
                  <a:lnTo>
                    <a:pt x="556" y="52"/>
                  </a:lnTo>
                  <a:lnTo>
                    <a:pt x="365"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98" name="Freeform 23">
              <a:extLst>
                <a:ext uri="{FF2B5EF4-FFF2-40B4-BE49-F238E27FC236}">
                  <a16:creationId xmlns:a16="http://schemas.microsoft.com/office/drawing/2014/main" id="{996D3E1E-AEE7-4AF0-941F-2FA96389D3B0}"/>
                </a:ext>
              </a:extLst>
            </p:cNvPr>
            <p:cNvSpPr>
              <a:spLocks/>
            </p:cNvSpPr>
            <p:nvPr/>
          </p:nvSpPr>
          <p:spPr bwMode="auto">
            <a:xfrm>
              <a:off x="7442" y="471"/>
              <a:ext cx="557" cy="311"/>
            </a:xfrm>
            <a:custGeom>
              <a:avLst/>
              <a:gdLst>
                <a:gd name="T0" fmla="+- 0 7999 7443"/>
                <a:gd name="T1" fmla="*/ T0 w 557"/>
                <a:gd name="T2" fmla="+- 0 523 471"/>
                <a:gd name="T3" fmla="*/ 523 h 311"/>
                <a:gd name="T4" fmla="+- 0 7808 7443"/>
                <a:gd name="T5" fmla="*/ T4 w 557"/>
                <a:gd name="T6" fmla="+- 0 471 471"/>
                <a:gd name="T7" fmla="*/ 471 h 311"/>
                <a:gd name="T8" fmla="+- 0 7851 7443"/>
                <a:gd name="T9" fmla="*/ T8 w 557"/>
                <a:gd name="T10" fmla="+- 0 540 471"/>
                <a:gd name="T11" fmla="*/ 540 h 311"/>
                <a:gd name="T12" fmla="+- 0 7443 7443"/>
                <a:gd name="T13" fmla="*/ T12 w 557"/>
                <a:gd name="T14" fmla="+- 0 710 471"/>
                <a:gd name="T15" fmla="*/ 710 h 311"/>
                <a:gd name="T16" fmla="+- 0 7486 7443"/>
                <a:gd name="T17" fmla="*/ T16 w 557"/>
                <a:gd name="T18" fmla="+- 0 782 471"/>
                <a:gd name="T19" fmla="*/ 782 h 311"/>
                <a:gd name="T20" fmla="+- 0 7895 7443"/>
                <a:gd name="T21" fmla="*/ T20 w 557"/>
                <a:gd name="T22" fmla="+- 0 611 471"/>
                <a:gd name="T23" fmla="*/ 611 h 311"/>
                <a:gd name="T24" fmla="+- 0 7937 7443"/>
                <a:gd name="T25" fmla="*/ T24 w 557"/>
                <a:gd name="T26" fmla="+- 0 680 471"/>
                <a:gd name="T27" fmla="*/ 680 h 311"/>
                <a:gd name="T28" fmla="+- 0 7999 7443"/>
                <a:gd name="T29" fmla="*/ T28 w 557"/>
                <a:gd name="T30" fmla="+- 0 523 471"/>
                <a:gd name="T31" fmla="*/ 523 h 311"/>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57" h="311">
                  <a:moveTo>
                    <a:pt x="556" y="52"/>
                  </a:moveTo>
                  <a:lnTo>
                    <a:pt x="365" y="0"/>
                  </a:lnTo>
                  <a:lnTo>
                    <a:pt x="408" y="69"/>
                  </a:lnTo>
                  <a:lnTo>
                    <a:pt x="0" y="239"/>
                  </a:lnTo>
                  <a:lnTo>
                    <a:pt x="43" y="311"/>
                  </a:lnTo>
                  <a:lnTo>
                    <a:pt x="452" y="140"/>
                  </a:lnTo>
                  <a:lnTo>
                    <a:pt x="494" y="209"/>
                  </a:lnTo>
                  <a:lnTo>
                    <a:pt x="556" y="52"/>
                  </a:lnTo>
                  <a:close/>
                </a:path>
              </a:pathLst>
            </a:custGeom>
            <a:noFill/>
            <a:ln w="2304">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99" name="Freeform 24">
              <a:extLst>
                <a:ext uri="{FF2B5EF4-FFF2-40B4-BE49-F238E27FC236}">
                  <a16:creationId xmlns:a16="http://schemas.microsoft.com/office/drawing/2014/main" id="{018BDD18-A8F0-42A3-A95B-0548E75A6E89}"/>
                </a:ext>
              </a:extLst>
            </p:cNvPr>
            <p:cNvSpPr>
              <a:spLocks/>
            </p:cNvSpPr>
            <p:nvPr/>
          </p:nvSpPr>
          <p:spPr bwMode="auto">
            <a:xfrm>
              <a:off x="9255" y="1953"/>
              <a:ext cx="789" cy="399"/>
            </a:xfrm>
            <a:custGeom>
              <a:avLst/>
              <a:gdLst>
                <a:gd name="T0" fmla="+- 0 9843 9255"/>
                <a:gd name="T1" fmla="*/ T0 w 789"/>
                <a:gd name="T2" fmla="+- 0 1953 1953"/>
                <a:gd name="T3" fmla="*/ 1953 h 399"/>
                <a:gd name="T4" fmla="+- 0 9886 9255"/>
                <a:gd name="T5" fmla="*/ T4 w 789"/>
                <a:gd name="T6" fmla="+- 0 2027 1953"/>
                <a:gd name="T7" fmla="*/ 2027 h 399"/>
                <a:gd name="T8" fmla="+- 0 9255 9255"/>
                <a:gd name="T9" fmla="*/ T8 w 789"/>
                <a:gd name="T10" fmla="+- 0 2276 1953"/>
                <a:gd name="T11" fmla="*/ 2276 h 399"/>
                <a:gd name="T12" fmla="+- 0 9300 9255"/>
                <a:gd name="T13" fmla="*/ T12 w 789"/>
                <a:gd name="T14" fmla="+- 0 2352 1953"/>
                <a:gd name="T15" fmla="*/ 2352 h 399"/>
                <a:gd name="T16" fmla="+- 0 9930 9255"/>
                <a:gd name="T17" fmla="*/ T16 w 789"/>
                <a:gd name="T18" fmla="+- 0 2103 1953"/>
                <a:gd name="T19" fmla="*/ 2103 h 399"/>
                <a:gd name="T20" fmla="+- 0 9973 9255"/>
                <a:gd name="T21" fmla="*/ T20 w 789"/>
                <a:gd name="T22" fmla="+- 0 2177 1953"/>
                <a:gd name="T23" fmla="*/ 2177 h 399"/>
                <a:gd name="T24" fmla="+- 0 10044 9255"/>
                <a:gd name="T25" fmla="*/ T24 w 789"/>
                <a:gd name="T26" fmla="+- 0 2011 1953"/>
                <a:gd name="T27" fmla="*/ 2011 h 399"/>
                <a:gd name="T28" fmla="+- 0 9843 9255"/>
                <a:gd name="T29" fmla="*/ T28 w 789"/>
                <a:gd name="T30" fmla="+- 0 1953 1953"/>
                <a:gd name="T31" fmla="*/ 1953 h 39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789" h="399">
                  <a:moveTo>
                    <a:pt x="588" y="0"/>
                  </a:moveTo>
                  <a:lnTo>
                    <a:pt x="631" y="74"/>
                  </a:lnTo>
                  <a:lnTo>
                    <a:pt x="0" y="323"/>
                  </a:lnTo>
                  <a:lnTo>
                    <a:pt x="45" y="399"/>
                  </a:lnTo>
                  <a:lnTo>
                    <a:pt x="675" y="150"/>
                  </a:lnTo>
                  <a:lnTo>
                    <a:pt x="718" y="224"/>
                  </a:lnTo>
                  <a:lnTo>
                    <a:pt x="789" y="58"/>
                  </a:lnTo>
                  <a:lnTo>
                    <a:pt x="588" y="0"/>
                  </a:lnTo>
                  <a:close/>
                </a:path>
              </a:pathLst>
            </a:custGeom>
            <a:solidFill>
              <a:srgbClr val="E8EDF7"/>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100" name="Freeform 25">
              <a:extLst>
                <a:ext uri="{FF2B5EF4-FFF2-40B4-BE49-F238E27FC236}">
                  <a16:creationId xmlns:a16="http://schemas.microsoft.com/office/drawing/2014/main" id="{A7680A48-2C9C-4FCA-990D-501C5CAFBC06}"/>
                </a:ext>
              </a:extLst>
            </p:cNvPr>
            <p:cNvSpPr>
              <a:spLocks/>
            </p:cNvSpPr>
            <p:nvPr/>
          </p:nvSpPr>
          <p:spPr bwMode="auto">
            <a:xfrm>
              <a:off x="9255" y="1953"/>
              <a:ext cx="789" cy="399"/>
            </a:xfrm>
            <a:custGeom>
              <a:avLst/>
              <a:gdLst>
                <a:gd name="T0" fmla="+- 0 10044 9255"/>
                <a:gd name="T1" fmla="*/ T0 w 789"/>
                <a:gd name="T2" fmla="+- 0 2011 1953"/>
                <a:gd name="T3" fmla="*/ 2011 h 399"/>
                <a:gd name="T4" fmla="+- 0 9843 9255"/>
                <a:gd name="T5" fmla="*/ T4 w 789"/>
                <a:gd name="T6" fmla="+- 0 1953 1953"/>
                <a:gd name="T7" fmla="*/ 1953 h 399"/>
                <a:gd name="T8" fmla="+- 0 9886 9255"/>
                <a:gd name="T9" fmla="*/ T8 w 789"/>
                <a:gd name="T10" fmla="+- 0 2027 1953"/>
                <a:gd name="T11" fmla="*/ 2027 h 399"/>
                <a:gd name="T12" fmla="+- 0 9255 9255"/>
                <a:gd name="T13" fmla="*/ T12 w 789"/>
                <a:gd name="T14" fmla="+- 0 2276 1953"/>
                <a:gd name="T15" fmla="*/ 2276 h 399"/>
                <a:gd name="T16" fmla="+- 0 9300 9255"/>
                <a:gd name="T17" fmla="*/ T16 w 789"/>
                <a:gd name="T18" fmla="+- 0 2352 1953"/>
                <a:gd name="T19" fmla="*/ 2352 h 399"/>
                <a:gd name="T20" fmla="+- 0 9930 9255"/>
                <a:gd name="T21" fmla="*/ T20 w 789"/>
                <a:gd name="T22" fmla="+- 0 2103 1953"/>
                <a:gd name="T23" fmla="*/ 2103 h 399"/>
                <a:gd name="T24" fmla="+- 0 9973 9255"/>
                <a:gd name="T25" fmla="*/ T24 w 789"/>
                <a:gd name="T26" fmla="+- 0 2177 1953"/>
                <a:gd name="T27" fmla="*/ 2177 h 399"/>
                <a:gd name="T28" fmla="+- 0 10044 9255"/>
                <a:gd name="T29" fmla="*/ T28 w 789"/>
                <a:gd name="T30" fmla="+- 0 2011 1953"/>
                <a:gd name="T31" fmla="*/ 2011 h 39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789" h="399">
                  <a:moveTo>
                    <a:pt x="789" y="58"/>
                  </a:moveTo>
                  <a:lnTo>
                    <a:pt x="588" y="0"/>
                  </a:lnTo>
                  <a:lnTo>
                    <a:pt x="631" y="74"/>
                  </a:lnTo>
                  <a:lnTo>
                    <a:pt x="0" y="323"/>
                  </a:lnTo>
                  <a:lnTo>
                    <a:pt x="45" y="399"/>
                  </a:lnTo>
                  <a:lnTo>
                    <a:pt x="675" y="150"/>
                  </a:lnTo>
                  <a:lnTo>
                    <a:pt x="718" y="224"/>
                  </a:lnTo>
                  <a:lnTo>
                    <a:pt x="789" y="58"/>
                  </a:lnTo>
                  <a:close/>
                </a:path>
              </a:pathLst>
            </a:custGeom>
            <a:noFill/>
            <a:ln w="22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101" name="Text Box 26">
              <a:extLst>
                <a:ext uri="{FF2B5EF4-FFF2-40B4-BE49-F238E27FC236}">
                  <a16:creationId xmlns:a16="http://schemas.microsoft.com/office/drawing/2014/main" id="{CFB8A279-6225-4687-A192-E7C6769050A1}"/>
                </a:ext>
              </a:extLst>
            </p:cNvPr>
            <p:cNvSpPr txBox="1">
              <a:spLocks noChangeArrowheads="1"/>
            </p:cNvSpPr>
            <p:nvPr/>
          </p:nvSpPr>
          <p:spPr bwMode="auto">
            <a:xfrm>
              <a:off x="5752" y="856"/>
              <a:ext cx="7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15"/>
                </a:lnSpc>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Admin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2" name="Text Box 27">
              <a:extLst>
                <a:ext uri="{FF2B5EF4-FFF2-40B4-BE49-F238E27FC236}">
                  <a16:creationId xmlns:a16="http://schemas.microsoft.com/office/drawing/2014/main" id="{74AEBC2D-6607-4FEB-9DB4-BF01FC96BA8E}"/>
                </a:ext>
              </a:extLst>
            </p:cNvPr>
            <p:cNvSpPr txBox="1">
              <a:spLocks noChangeArrowheads="1"/>
            </p:cNvSpPr>
            <p:nvPr/>
          </p:nvSpPr>
          <p:spPr bwMode="auto">
            <a:xfrm>
              <a:off x="3561" y="2668"/>
              <a:ext cx="1033"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15"/>
                </a:lnSpc>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New</a:t>
              </a:r>
              <a:r>
                <a:rPr lang="en-IN" sz="1000" b="1" spc="70">
                  <a:effectLst/>
                  <a:latin typeface="Calibri" panose="020F0502020204030204" pitchFamily="34" charset="0"/>
                  <a:ea typeface="Calibri" panose="020F0502020204030204" pitchFamily="34" charset="0"/>
                  <a:cs typeface="Times New Roman" panose="02020603050405020304" pitchFamily="18" charset="0"/>
                </a:rPr>
                <a:t> </a:t>
              </a:r>
              <a:r>
                <a:rPr lang="en-IN" sz="1000" b="1">
                  <a:effectLst/>
                  <a:latin typeface="Calibri" panose="020F0502020204030204" pitchFamily="34" charset="0"/>
                  <a:ea typeface="Calibri" panose="020F0502020204030204" pitchFamily="34" charset="0"/>
                  <a:cs typeface="Times New Roman" panose="02020603050405020304" pitchFamily="18" charset="0"/>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3" name="Text Box 28">
              <a:extLst>
                <a:ext uri="{FF2B5EF4-FFF2-40B4-BE49-F238E27FC236}">
                  <a16:creationId xmlns:a16="http://schemas.microsoft.com/office/drawing/2014/main" id="{05E9C69C-B626-4E11-9865-777579E96AF1}"/>
                </a:ext>
              </a:extLst>
            </p:cNvPr>
            <p:cNvSpPr txBox="1">
              <a:spLocks noChangeArrowheads="1"/>
            </p:cNvSpPr>
            <p:nvPr/>
          </p:nvSpPr>
          <p:spPr bwMode="auto">
            <a:xfrm>
              <a:off x="7912" y="2668"/>
              <a:ext cx="5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15"/>
                </a:lnSpc>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4" name="Text Box 29">
              <a:extLst>
                <a:ext uri="{FF2B5EF4-FFF2-40B4-BE49-F238E27FC236}">
                  <a16:creationId xmlns:a16="http://schemas.microsoft.com/office/drawing/2014/main" id="{6F009B01-7AD0-42F1-91D6-E927B5F0888F}"/>
                </a:ext>
              </a:extLst>
            </p:cNvPr>
            <p:cNvSpPr txBox="1">
              <a:spLocks noChangeArrowheads="1"/>
            </p:cNvSpPr>
            <p:nvPr/>
          </p:nvSpPr>
          <p:spPr bwMode="auto">
            <a:xfrm>
              <a:off x="5643" y="4028"/>
              <a:ext cx="95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15"/>
                </a:lnSpc>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Transact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5" name="Text Box 30">
              <a:extLst>
                <a:ext uri="{FF2B5EF4-FFF2-40B4-BE49-F238E27FC236}">
                  <a16:creationId xmlns:a16="http://schemas.microsoft.com/office/drawing/2014/main" id="{27547465-B6FC-4EF4-AD8B-1C801C75CF93}"/>
                </a:ext>
              </a:extLst>
            </p:cNvPr>
            <p:cNvSpPr txBox="1">
              <a:spLocks noChangeArrowheads="1"/>
            </p:cNvSpPr>
            <p:nvPr/>
          </p:nvSpPr>
          <p:spPr bwMode="auto">
            <a:xfrm>
              <a:off x="8156" y="3758"/>
              <a:ext cx="1888" cy="648"/>
            </a:xfrm>
            <a:prstGeom prst="rect">
              <a:avLst/>
            </a:prstGeom>
            <a:solidFill>
              <a:srgbClr val="E8EDF7"/>
            </a:solidFill>
            <a:ln w="2262">
              <a:solidFill>
                <a:srgbClr val="000000"/>
              </a:solidFill>
              <a:prstDash val="solid"/>
              <a:miter lim="800000"/>
              <a:headEnd/>
              <a:tailEnd/>
            </a:ln>
          </p:spPr>
          <p:txBody>
            <a:bodyPr rot="0" vert="horz" wrap="square" lIns="0" tIns="0" rIns="0" bIns="0" anchor="t" anchorCtr="0" upright="1">
              <a:noAutofit/>
            </a:bodyPr>
            <a:lstStyle/>
            <a:p>
              <a:pPr marL="257175">
                <a:lnSpc>
                  <a:spcPct val="107000"/>
                </a:lnSpc>
                <a:spcBef>
                  <a:spcPts val="975"/>
                </a:spcBef>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Withdraw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 name="Text Box 31">
              <a:extLst>
                <a:ext uri="{FF2B5EF4-FFF2-40B4-BE49-F238E27FC236}">
                  <a16:creationId xmlns:a16="http://schemas.microsoft.com/office/drawing/2014/main" id="{01ACC313-F5FA-4159-BA81-AF7E1D31D373}"/>
                </a:ext>
              </a:extLst>
            </p:cNvPr>
            <p:cNvSpPr txBox="1">
              <a:spLocks noChangeArrowheads="1"/>
            </p:cNvSpPr>
            <p:nvPr/>
          </p:nvSpPr>
          <p:spPr bwMode="auto">
            <a:xfrm>
              <a:off x="2023" y="3758"/>
              <a:ext cx="1888" cy="648"/>
            </a:xfrm>
            <a:prstGeom prst="rect">
              <a:avLst/>
            </a:prstGeom>
            <a:solidFill>
              <a:srgbClr val="E8EDF7"/>
            </a:solidFill>
            <a:ln w="2262">
              <a:solidFill>
                <a:srgbClr val="000000"/>
              </a:solidFill>
              <a:prstDash val="solid"/>
              <a:miter lim="800000"/>
              <a:headEnd/>
              <a:tailEnd/>
            </a:ln>
          </p:spPr>
          <p:txBody>
            <a:bodyPr rot="0" vert="horz" wrap="square" lIns="0" tIns="0" rIns="0" bIns="0" anchor="t" anchorCtr="0" upright="1">
              <a:noAutofit/>
            </a:bodyPr>
            <a:lstStyle/>
            <a:p>
              <a:pPr marL="394970">
                <a:lnSpc>
                  <a:spcPct val="107000"/>
                </a:lnSpc>
                <a:spcBef>
                  <a:spcPts val="975"/>
                </a:spcBef>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Apply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7" name="Text Box 32">
              <a:extLst>
                <a:ext uri="{FF2B5EF4-FFF2-40B4-BE49-F238E27FC236}">
                  <a16:creationId xmlns:a16="http://schemas.microsoft.com/office/drawing/2014/main" id="{049AA446-BA1E-48AE-B9BB-E631DC7C7513}"/>
                </a:ext>
              </a:extLst>
            </p:cNvPr>
            <p:cNvSpPr txBox="1">
              <a:spLocks noChangeArrowheads="1"/>
            </p:cNvSpPr>
            <p:nvPr/>
          </p:nvSpPr>
          <p:spPr bwMode="auto">
            <a:xfrm>
              <a:off x="8471" y="1299"/>
              <a:ext cx="1888" cy="648"/>
            </a:xfrm>
            <a:prstGeom prst="rect">
              <a:avLst/>
            </a:prstGeom>
            <a:solidFill>
              <a:srgbClr val="E8EDF7"/>
            </a:solidFill>
            <a:ln w="2262">
              <a:solidFill>
                <a:srgbClr val="000000"/>
              </a:solidFill>
              <a:prstDash val="solid"/>
              <a:miter lim="800000"/>
              <a:headEnd/>
              <a:tailEnd/>
            </a:ln>
          </p:spPr>
          <p:txBody>
            <a:bodyPr rot="0" vert="horz" wrap="square" lIns="0" tIns="0" rIns="0" bIns="0" anchor="t" anchorCtr="0" upright="1">
              <a:noAutofit/>
            </a:bodyPr>
            <a:lstStyle/>
            <a:p>
              <a:pPr marL="347345">
                <a:lnSpc>
                  <a:spcPct val="107000"/>
                </a:lnSpc>
                <a:spcBef>
                  <a:spcPts val="975"/>
                </a:spcBef>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Deposit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8" name="Text Box 33">
              <a:extLst>
                <a:ext uri="{FF2B5EF4-FFF2-40B4-BE49-F238E27FC236}">
                  <a16:creationId xmlns:a16="http://schemas.microsoft.com/office/drawing/2014/main" id="{B2C7D43C-E525-41C4-BA15-E9C5FD26F4DC}"/>
                </a:ext>
              </a:extLst>
            </p:cNvPr>
            <p:cNvSpPr txBox="1">
              <a:spLocks noChangeArrowheads="1"/>
            </p:cNvSpPr>
            <p:nvPr/>
          </p:nvSpPr>
          <p:spPr bwMode="auto">
            <a:xfrm>
              <a:off x="1866" y="1299"/>
              <a:ext cx="1888" cy="648"/>
            </a:xfrm>
            <a:prstGeom prst="rect">
              <a:avLst/>
            </a:prstGeom>
            <a:solidFill>
              <a:srgbClr val="E8EDF7"/>
            </a:solidFill>
            <a:ln w="2262">
              <a:solidFill>
                <a:srgbClr val="000000"/>
              </a:solidFill>
              <a:prstDash val="solid"/>
              <a:miter lim="800000"/>
              <a:headEnd/>
              <a:tailEnd/>
            </a:ln>
          </p:spPr>
          <p:txBody>
            <a:bodyPr rot="0" vert="horz" wrap="square" lIns="0" tIns="0" rIns="0" bIns="0" anchor="t" anchorCtr="0" upright="1">
              <a:noAutofit/>
            </a:bodyPr>
            <a:lstStyle/>
            <a:p>
              <a:pPr marL="321945">
                <a:lnSpc>
                  <a:spcPct val="107000"/>
                </a:lnSpc>
                <a:spcBef>
                  <a:spcPts val="975"/>
                </a:spcBef>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Register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9" name="Text Box 34">
              <a:extLst>
                <a:ext uri="{FF2B5EF4-FFF2-40B4-BE49-F238E27FC236}">
                  <a16:creationId xmlns:a16="http://schemas.microsoft.com/office/drawing/2014/main" id="{B999E19A-6090-4707-9F46-12166EC828A0}"/>
                </a:ext>
              </a:extLst>
            </p:cNvPr>
            <p:cNvSpPr txBox="1">
              <a:spLocks noChangeArrowheads="1"/>
            </p:cNvSpPr>
            <p:nvPr/>
          </p:nvSpPr>
          <p:spPr bwMode="auto">
            <a:xfrm>
              <a:off x="7999" y="199"/>
              <a:ext cx="1888" cy="648"/>
            </a:xfrm>
            <a:prstGeom prst="rect">
              <a:avLst/>
            </a:prstGeom>
            <a:solidFill>
              <a:srgbClr val="E8EDF7"/>
            </a:solidFill>
            <a:ln w="2262">
              <a:solidFill>
                <a:srgbClr val="000000"/>
              </a:solidFill>
              <a:prstDash val="solid"/>
              <a:miter lim="800000"/>
              <a:headEnd/>
              <a:tailEnd/>
            </a:ln>
          </p:spPr>
          <p:txBody>
            <a:bodyPr rot="0" vert="horz" wrap="square" lIns="0" tIns="0" rIns="0" bIns="0" anchor="t" anchorCtr="0" upright="1">
              <a:noAutofit/>
            </a:bodyPr>
            <a:lstStyle/>
            <a:p>
              <a:pPr marL="291465">
                <a:lnSpc>
                  <a:spcPct val="107000"/>
                </a:lnSpc>
                <a:spcBef>
                  <a:spcPts val="975"/>
                </a:spcBef>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ACCESS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0" name="Text Box 35">
              <a:extLst>
                <a:ext uri="{FF2B5EF4-FFF2-40B4-BE49-F238E27FC236}">
                  <a16:creationId xmlns:a16="http://schemas.microsoft.com/office/drawing/2014/main" id="{ECCC610B-B33E-46A2-B5B5-13205D9979F6}"/>
                </a:ext>
              </a:extLst>
            </p:cNvPr>
            <p:cNvSpPr txBox="1">
              <a:spLocks noChangeArrowheads="1"/>
            </p:cNvSpPr>
            <p:nvPr/>
          </p:nvSpPr>
          <p:spPr bwMode="auto">
            <a:xfrm>
              <a:off x="2023" y="199"/>
              <a:ext cx="1888" cy="648"/>
            </a:xfrm>
            <a:prstGeom prst="rect">
              <a:avLst/>
            </a:prstGeom>
            <a:solidFill>
              <a:srgbClr val="E8EDF7"/>
            </a:solidFill>
            <a:ln w="2262">
              <a:solidFill>
                <a:srgbClr val="000000"/>
              </a:solidFill>
              <a:prstDash val="solid"/>
              <a:miter lim="800000"/>
              <a:headEnd/>
              <a:tailEnd/>
            </a:ln>
          </p:spPr>
          <p:txBody>
            <a:bodyPr rot="0" vert="horz" wrap="square" lIns="0" tIns="0" rIns="0" bIns="0" anchor="t" anchorCtr="0" upright="1">
              <a:noAutofit/>
            </a:bodyPr>
            <a:lstStyle/>
            <a:p>
              <a:pPr marL="394970">
                <a:lnSpc>
                  <a:spcPct val="107000"/>
                </a:lnSpc>
                <a:spcBef>
                  <a:spcPts val="975"/>
                </a:spcBef>
                <a:spcAft>
                  <a:spcPts val="800"/>
                </a:spcAft>
              </a:pPr>
              <a:r>
                <a:rPr lang="en-IN" sz="1000" b="1">
                  <a:effectLst/>
                  <a:latin typeface="Calibri" panose="020F0502020204030204" pitchFamily="34" charset="0"/>
                  <a:ea typeface="Calibri" panose="020F0502020204030204" pitchFamily="34" charset="0"/>
                  <a:cs typeface="Times New Roman" panose="02020603050405020304" pitchFamily="18" charset="0"/>
                </a:rPr>
                <a:t>Grant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11" name="Rectangle 138">
            <a:extLst>
              <a:ext uri="{FF2B5EF4-FFF2-40B4-BE49-F238E27FC236}">
                <a16:creationId xmlns:a16="http://schemas.microsoft.com/office/drawing/2014/main" id="{F742E88F-F084-421C-A3E4-70D56A0D49C6}"/>
              </a:ext>
            </a:extLst>
          </p:cNvPr>
          <p:cNvSpPr>
            <a:spLocks noChangeArrowheads="1"/>
          </p:cNvSpPr>
          <p:nvPr/>
        </p:nvSpPr>
        <p:spPr bwMode="auto">
          <a:xfrm flipV="1">
            <a:off x="2290052" y="-11355"/>
            <a:ext cx="685394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9845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F47C314-C405-42AF-AD79-75CB5682E9A8}"/>
              </a:ext>
            </a:extLst>
          </p:cNvPr>
          <p:cNvSpPr>
            <a:spLocks noGrp="1"/>
          </p:cNvSpPr>
          <p:nvPr>
            <p:ph type="title"/>
          </p:nvPr>
        </p:nvSpPr>
        <p:spPr/>
        <p:txBody>
          <a:bodyPr>
            <a:normAutofit fontScale="90000"/>
          </a:bodyPr>
          <a:lstStyle/>
          <a:p>
            <a:r>
              <a:rPr lang="en-IN" dirty="0"/>
              <a:t>SRS FOR INTERNET BANKING SYSTEM</a:t>
            </a:r>
          </a:p>
        </p:txBody>
      </p:sp>
      <p:sp>
        <p:nvSpPr>
          <p:cNvPr id="16" name="TextBox 15">
            <a:extLst>
              <a:ext uri="{FF2B5EF4-FFF2-40B4-BE49-F238E27FC236}">
                <a16:creationId xmlns:a16="http://schemas.microsoft.com/office/drawing/2014/main" id="{8E389825-8E96-4138-9846-D7AFEC03703A}"/>
              </a:ext>
            </a:extLst>
          </p:cNvPr>
          <p:cNvSpPr txBox="1"/>
          <p:nvPr/>
        </p:nvSpPr>
        <p:spPr>
          <a:xfrm>
            <a:off x="-221247" y="423582"/>
            <a:ext cx="8833457" cy="5293757"/>
          </a:xfrm>
          <a:prstGeom prst="rect">
            <a:avLst/>
          </a:prstGeom>
          <a:noFill/>
        </p:spPr>
        <p:txBody>
          <a:bodyPr wrap="square" rtlCol="0">
            <a:spAutoFit/>
          </a:bodyPr>
          <a:lstStyle/>
          <a:p>
            <a:pPr marL="914400" algn="just">
              <a:spcBef>
                <a:spcPts val="450"/>
              </a:spcBef>
              <a:buSzPts val="1200"/>
              <a:tabLst>
                <a:tab pos="826135" algn="l"/>
              </a:tabLst>
            </a:pPr>
            <a:r>
              <a:rPr lang="en-US" b="1" kern="0" dirty="0">
                <a:effectLst/>
                <a:latin typeface="Times New Roman" panose="02020603050405020304" pitchFamily="18" charset="0"/>
                <a:ea typeface="Times New Roman" panose="02020603050405020304" pitchFamily="18" charset="0"/>
              </a:rPr>
              <a:t>2.1.1 User</a:t>
            </a:r>
            <a:r>
              <a:rPr lang="en-US" b="1" kern="0" spc="-15" dirty="0">
                <a:effectLst/>
                <a:latin typeface="Times New Roman" panose="02020603050405020304" pitchFamily="18" charset="0"/>
                <a:ea typeface="Times New Roman" panose="02020603050405020304" pitchFamily="18" charset="0"/>
              </a:rPr>
              <a:t> </a:t>
            </a:r>
            <a:r>
              <a:rPr lang="en-US" b="1" kern="0" dirty="0">
                <a:effectLst/>
                <a:latin typeface="Times New Roman" panose="02020603050405020304" pitchFamily="18" charset="0"/>
                <a:ea typeface="Times New Roman" panose="02020603050405020304" pitchFamily="18" charset="0"/>
              </a:rPr>
              <a:t>Interfaces</a:t>
            </a:r>
            <a:endParaRPr lang="en-IN" sz="1200" b="1" kern="0" dirty="0">
              <a:effectLst/>
              <a:latin typeface="Times New Roman" panose="02020603050405020304" pitchFamily="18" charset="0"/>
              <a:ea typeface="Times New Roman" panose="02020603050405020304" pitchFamily="18" charset="0"/>
            </a:endParaRPr>
          </a:p>
          <a:p>
            <a:pPr marL="482600" algn="just">
              <a:spcBef>
                <a:spcPts val="470"/>
              </a:spcBef>
              <a:spcAft>
                <a:spcPts val="0"/>
              </a:spcAft>
            </a:pPr>
            <a:r>
              <a:rPr lang="en-US" sz="1400" dirty="0">
                <a:effectLst/>
                <a:latin typeface="Times New Roman" panose="02020603050405020304" pitchFamily="18" charset="0"/>
                <a:ea typeface="Times New Roman" panose="02020603050405020304" pitchFamily="18" charset="0"/>
              </a:rPr>
              <a:t>There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four</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different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ways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for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interact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with</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system:</a:t>
            </a:r>
            <a:endParaRPr lang="en-IN" sz="1200" dirty="0">
              <a:effectLst/>
              <a:latin typeface="Times New Roman" panose="02020603050405020304" pitchFamily="18" charset="0"/>
              <a:ea typeface="Times New Roman" panose="02020603050405020304" pitchFamily="18" charset="0"/>
            </a:endParaRPr>
          </a:p>
          <a:p>
            <a:pPr marL="482600" marR="698500" algn="just">
              <a:lnSpc>
                <a:spcPct val="135000"/>
              </a:lnSpc>
              <a:spcBef>
                <a:spcPts val="505"/>
              </a:spcBef>
              <a:spcAft>
                <a:spcPts val="0"/>
              </a:spcAft>
            </a:pPr>
            <a:r>
              <a:rPr lang="en-US" sz="1400" b="1" dirty="0">
                <a:effectLst/>
                <a:latin typeface="Times New Roman" panose="02020603050405020304" pitchFamily="18" charset="0"/>
                <a:ea typeface="Times New Roman" panose="02020603050405020304" pitchFamily="18" charset="0"/>
              </a:rPr>
              <a:t>Viewers:</a:t>
            </a:r>
            <a:r>
              <a:rPr lang="en-US" sz="1400" b="1"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Many unknown persons or un-authenticated persons visit the Bank official site via</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internet. They collect the information and search what are the schemes are available in the bank</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web</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page. </a:t>
            </a:r>
            <a:endParaRPr lang="en-IN" sz="1200" dirty="0">
              <a:effectLst/>
              <a:latin typeface="Times New Roman" panose="02020603050405020304" pitchFamily="18" charset="0"/>
              <a:ea typeface="Times New Roman" panose="02020603050405020304" pitchFamily="18" charset="0"/>
            </a:endParaRPr>
          </a:p>
          <a:p>
            <a:pPr marL="482600" marR="698500" algn="just">
              <a:lnSpc>
                <a:spcPct val="135000"/>
              </a:lnSpc>
              <a:spcBef>
                <a:spcPts val="505"/>
              </a:spcBef>
              <a:spcAft>
                <a:spcPts val="0"/>
              </a:spcAft>
            </a:pPr>
            <a:r>
              <a:rPr lang="en-US"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482600" marR="699135" algn="just">
              <a:lnSpc>
                <a:spcPct val="135000"/>
              </a:lnSpc>
              <a:spcAft>
                <a:spcPts val="0"/>
              </a:spcAft>
            </a:pPr>
            <a:r>
              <a:rPr lang="en-US" sz="1400" b="1" dirty="0">
                <a:effectLst/>
                <a:latin typeface="Times New Roman" panose="02020603050405020304" pitchFamily="18" charset="0"/>
                <a:ea typeface="Times New Roman" panose="02020603050405020304" pitchFamily="18" charset="0"/>
              </a:rPr>
              <a:t>New User: </a:t>
            </a:r>
            <a:r>
              <a:rPr lang="en-US" sz="1400" dirty="0">
                <a:effectLst/>
                <a:latin typeface="Times New Roman" panose="02020603050405020304" pitchFamily="18" charset="0"/>
                <a:ea typeface="Times New Roman" panose="02020603050405020304" pitchFamily="18" charset="0"/>
              </a:rPr>
              <a:t>Who all visited that Bank webpage or heard about the bank those persons getting</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ready to start account in bank. They register the bank application form, submit and start account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nearest bank.</a:t>
            </a:r>
            <a:endParaRPr lang="en-IN" sz="1200" dirty="0">
              <a:effectLst/>
              <a:latin typeface="Times New Roman" panose="02020603050405020304" pitchFamily="18" charset="0"/>
              <a:ea typeface="Times New Roman" panose="02020603050405020304" pitchFamily="18" charset="0"/>
            </a:endParaRPr>
          </a:p>
          <a:p>
            <a:pPr marL="482600" marR="699135" algn="just">
              <a:lnSpc>
                <a:spcPct val="135000"/>
              </a:lnSpc>
              <a:spcAft>
                <a:spcPts val="0"/>
              </a:spcAft>
            </a:pPr>
            <a:r>
              <a:rPr lang="en-US"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482600" marR="591185">
              <a:lnSpc>
                <a:spcPct val="135000"/>
              </a:lnSpc>
              <a:spcBef>
                <a:spcPts val="40"/>
              </a:spcBef>
              <a:spcAft>
                <a:spcPts val="0"/>
              </a:spcAft>
            </a:pPr>
            <a:r>
              <a:rPr lang="en-US" sz="1400" b="1" dirty="0">
                <a:effectLst/>
                <a:latin typeface="Times New Roman" panose="02020603050405020304" pitchFamily="18" charset="0"/>
                <a:ea typeface="Times New Roman" panose="02020603050405020304" pitchFamily="18" charset="0"/>
              </a:rPr>
              <a:t>Existing User: </a:t>
            </a:r>
            <a:r>
              <a:rPr lang="en-US" sz="1400" dirty="0">
                <a:effectLst/>
                <a:latin typeface="Times New Roman" panose="02020603050405020304" pitchFamily="18" charset="0"/>
                <a:ea typeface="Times New Roman" panose="02020603050405020304" pitchFamily="18" charset="0"/>
              </a:rPr>
              <a:t>The Existing user is the most typical user of the Online Banking system. Each</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Users</a:t>
            </a:r>
            <a:r>
              <a:rPr lang="en-US" sz="1400" spc="1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have</a:t>
            </a:r>
            <a:r>
              <a:rPr lang="en-US" sz="1400" spc="10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their</a:t>
            </a:r>
            <a:r>
              <a:rPr lang="en-US" sz="1400" spc="1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own</a:t>
            </a:r>
            <a:r>
              <a:rPr lang="en-US" sz="1400" spc="1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account</a:t>
            </a:r>
            <a:r>
              <a:rPr lang="en-US" sz="1400" spc="1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1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registered</a:t>
            </a:r>
            <a:r>
              <a:rPr lang="en-US" sz="1400" spc="1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or</a:t>
            </a:r>
            <a:r>
              <a:rPr lang="en-US" sz="1400" spc="1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authorized</a:t>
            </a:r>
            <a:r>
              <a:rPr lang="en-US" sz="1400" spc="1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login</a:t>
            </a:r>
            <a:r>
              <a:rPr lang="en-US" sz="1400" spc="1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access.</a:t>
            </a:r>
            <a:r>
              <a:rPr lang="en-US" sz="1400" spc="1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10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Existing</a:t>
            </a:r>
            <a:r>
              <a:rPr lang="en-US" sz="1400" spc="10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a:t>
            </a:r>
            <a:r>
              <a:rPr lang="en-US" sz="1400" spc="1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can</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login</a:t>
            </a:r>
            <a:r>
              <a:rPr lang="en-US" sz="1400" spc="14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a:t>
            </a:r>
            <a:r>
              <a:rPr lang="en-US" sz="1400" spc="15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online</a:t>
            </a:r>
            <a:r>
              <a:rPr lang="en-US" sz="1400" spc="1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a:t>
            </a:r>
            <a:r>
              <a:rPr lang="en-US" sz="1400" spc="1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their</a:t>
            </a:r>
            <a:r>
              <a:rPr lang="en-US" sz="1400" spc="1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account</a:t>
            </a:r>
            <a:r>
              <a:rPr lang="en-US" sz="1400" spc="15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perform</a:t>
            </a:r>
            <a:r>
              <a:rPr lang="en-US" sz="1400" spc="1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14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operation</a:t>
            </a:r>
            <a:r>
              <a:rPr lang="en-US" sz="1400" spc="14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1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deposit,</a:t>
            </a:r>
            <a:r>
              <a:rPr lang="en-US" sz="1400" spc="15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withdrawn,</a:t>
            </a:r>
            <a:r>
              <a:rPr lang="en-US" sz="1400" spc="1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transfer,</a:t>
            </a:r>
            <a:r>
              <a:rPr lang="en-US" sz="1400" spc="14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balance</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queries</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transactions</a:t>
            </a:r>
            <a:endParaRPr lang="en-IN" sz="1200" dirty="0">
              <a:effectLst/>
              <a:latin typeface="Times New Roman" panose="02020603050405020304" pitchFamily="18" charset="0"/>
              <a:ea typeface="Times New Roman" panose="02020603050405020304" pitchFamily="18" charset="0"/>
            </a:endParaRPr>
          </a:p>
          <a:p>
            <a:pPr marL="482600" marR="591185">
              <a:lnSpc>
                <a:spcPct val="135000"/>
              </a:lnSpc>
              <a:spcBef>
                <a:spcPts val="40"/>
              </a:spcBef>
              <a:spcAft>
                <a:spcPts val="0"/>
              </a:spcAft>
            </a:pPr>
            <a:r>
              <a:rPr lang="en-US"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482600" marR="591185">
              <a:lnSpc>
                <a:spcPct val="135000"/>
              </a:lnSpc>
              <a:spcAft>
                <a:spcPts val="0"/>
              </a:spcAft>
            </a:pPr>
            <a:r>
              <a:rPr lang="en-US" sz="1400" b="1" dirty="0">
                <a:effectLst/>
                <a:latin typeface="Times New Roman" panose="02020603050405020304" pitchFamily="18" charset="0"/>
                <a:ea typeface="Times New Roman" panose="02020603050405020304" pitchFamily="18" charset="0"/>
              </a:rPr>
              <a:t>Administrator: </a:t>
            </a:r>
            <a:r>
              <a:rPr lang="en-US" sz="1400" dirty="0">
                <a:effectLst/>
                <a:latin typeface="Times New Roman" panose="02020603050405020304" pitchFamily="18" charset="0"/>
                <a:ea typeface="Times New Roman" panose="02020603050405020304" pitchFamily="18" charset="0"/>
              </a:rPr>
              <a:t>Admin is master user of the system because they are main role of the system.</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Admin</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grant</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maintain</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database</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existing</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grant</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permissions</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users.</a:t>
            </a:r>
            <a:r>
              <a:rPr lang="en-US" sz="1400" spc="8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It</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overrules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all other users.</a:t>
            </a:r>
            <a:endParaRPr lang="en-IN" sz="1200" dirty="0">
              <a:effectLst/>
              <a:latin typeface="Times New Roman" panose="02020603050405020304" pitchFamily="18" charset="0"/>
              <a:ea typeface="Times New Roman" panose="02020603050405020304" pitchFamily="18" charset="0"/>
            </a:endParaRPr>
          </a:p>
          <a:p>
            <a:pPr marL="482600" marR="591185">
              <a:lnSpc>
                <a:spcPct val="135000"/>
              </a:lnSpc>
              <a:spcAft>
                <a:spcPts val="0"/>
              </a:spcAft>
            </a:pPr>
            <a:r>
              <a:rPr lang="en-US" sz="14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42806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0EF8-CE3A-4D07-BB83-36D6B06ED46D}"/>
              </a:ext>
            </a:extLst>
          </p:cNvPr>
          <p:cNvSpPr>
            <a:spLocks noGrp="1"/>
          </p:cNvSpPr>
          <p:nvPr>
            <p:ph type="title"/>
          </p:nvPr>
        </p:nvSpPr>
        <p:spPr/>
        <p:txBody>
          <a:bodyPr>
            <a:normAutofit fontScale="90000"/>
          </a:bodyPr>
          <a:lstStyle/>
          <a:p>
            <a:r>
              <a:rPr lang="en-IN" dirty="0"/>
              <a:t>SRS FOR INTERNET BANKING SYSTEM</a:t>
            </a:r>
          </a:p>
        </p:txBody>
      </p:sp>
      <p:sp>
        <p:nvSpPr>
          <p:cNvPr id="3" name="TextBox 2">
            <a:extLst>
              <a:ext uri="{FF2B5EF4-FFF2-40B4-BE49-F238E27FC236}">
                <a16:creationId xmlns:a16="http://schemas.microsoft.com/office/drawing/2014/main" id="{5BA4338B-D2A0-48DD-86AB-10B11F332B8B}"/>
              </a:ext>
            </a:extLst>
          </p:cNvPr>
          <p:cNvSpPr txBox="1"/>
          <p:nvPr/>
        </p:nvSpPr>
        <p:spPr>
          <a:xfrm>
            <a:off x="-244149" y="474378"/>
            <a:ext cx="8646459" cy="5132431"/>
          </a:xfrm>
          <a:prstGeom prst="rect">
            <a:avLst/>
          </a:prstGeom>
          <a:noFill/>
        </p:spPr>
        <p:txBody>
          <a:bodyPr wrap="square" rtlCol="0">
            <a:spAutoFit/>
          </a:bodyPr>
          <a:lstStyle/>
          <a:p>
            <a:pPr marL="914400" lvl="2" algn="just">
              <a:buSzPts val="1200"/>
              <a:tabLst>
                <a:tab pos="826135" algn="l"/>
              </a:tabLst>
            </a:pPr>
            <a:r>
              <a:rPr lang="en-US" b="1" kern="0" dirty="0">
                <a:effectLst/>
                <a:latin typeface="Times New Roman" panose="02020603050405020304" pitchFamily="18" charset="0"/>
                <a:ea typeface="Times New Roman" panose="02020603050405020304" pitchFamily="18" charset="0"/>
              </a:rPr>
              <a:t>2.1.2 Hardware</a:t>
            </a:r>
            <a:r>
              <a:rPr lang="en-US" b="1" kern="0" spc="-15" dirty="0">
                <a:effectLst/>
                <a:latin typeface="Times New Roman" panose="02020603050405020304" pitchFamily="18" charset="0"/>
                <a:ea typeface="Times New Roman" panose="02020603050405020304" pitchFamily="18" charset="0"/>
              </a:rPr>
              <a:t> </a:t>
            </a:r>
            <a:r>
              <a:rPr lang="en-US" b="1" kern="0" dirty="0">
                <a:effectLst/>
                <a:latin typeface="Times New Roman" panose="02020603050405020304" pitchFamily="18" charset="0"/>
                <a:ea typeface="Times New Roman" panose="02020603050405020304" pitchFamily="18" charset="0"/>
              </a:rPr>
              <a:t>Interfaces</a:t>
            </a:r>
            <a:endParaRPr lang="en-IN" b="1" kern="0" dirty="0">
              <a:effectLst/>
              <a:latin typeface="Times New Roman" panose="02020603050405020304" pitchFamily="18" charset="0"/>
              <a:ea typeface="Times New Roman" panose="02020603050405020304" pitchFamily="18" charset="0"/>
            </a:endParaRPr>
          </a:p>
          <a:p>
            <a:pPr marL="482600" marR="699135" algn="just">
              <a:lnSpc>
                <a:spcPct val="135000"/>
              </a:lnSpc>
              <a:spcBef>
                <a:spcPts val="480"/>
              </a:spcBef>
              <a:spcAft>
                <a:spcPts val="0"/>
              </a:spcAft>
            </a:pPr>
            <a:r>
              <a:rPr lang="en-US" dirty="0">
                <a:effectLst/>
                <a:latin typeface="Times New Roman" panose="02020603050405020304" pitchFamily="18" charset="0"/>
                <a:ea typeface="Times New Roman" panose="02020603050405020304" pitchFamily="18" charset="0"/>
              </a:rPr>
              <a:t>On each System and internet connection, there are processes responsible for it. They perform all</a:t>
            </a:r>
            <a:r>
              <a:rPr lang="en-US" spc="5" dirty="0">
                <a:effectLst/>
                <a:latin typeface="Times New Roman" panose="02020603050405020304" pitchFamily="18" charset="0"/>
                <a:ea typeface="Times New Roman" panose="02020603050405020304" pitchFamily="18" charset="0"/>
              </a:rPr>
              <a:t> the </a:t>
            </a:r>
            <a:r>
              <a:rPr lang="en-US" dirty="0">
                <a:effectLst/>
                <a:latin typeface="Times New Roman" panose="02020603050405020304" pitchFamily="18" charset="0"/>
                <a:ea typeface="Times New Roman" panose="02020603050405020304" pitchFamily="18" charset="0"/>
              </a:rPr>
              <a:t>online functions needed for a single banking system. If the systems that hardware (server and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user’s</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system) is able to</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make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banking</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function properly.</a:t>
            </a:r>
            <a:endParaRPr lang="en-IN" dirty="0">
              <a:effectLst/>
              <a:latin typeface="Times New Roman" panose="02020603050405020304" pitchFamily="18" charset="0"/>
              <a:ea typeface="Times New Roman" panose="02020603050405020304" pitchFamily="18" charset="0"/>
            </a:endParaRPr>
          </a:p>
          <a:p>
            <a:pPr marR="591185">
              <a:lnSpc>
                <a:spcPct val="135000"/>
              </a:lnSpc>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lvl="1" algn="just">
              <a:spcBef>
                <a:spcPts val="10"/>
              </a:spcBef>
              <a:spcAft>
                <a:spcPts val="0"/>
              </a:spcAft>
              <a:buSzPts val="1200"/>
              <a:tabLst>
                <a:tab pos="711835" algn="l"/>
              </a:tabLst>
            </a:pPr>
            <a:r>
              <a:rPr lang="en-US" b="1" kern="0" dirty="0">
                <a:effectLst/>
                <a:latin typeface="Times New Roman" panose="02020603050405020304" pitchFamily="18" charset="0"/>
                <a:ea typeface="Times New Roman" panose="02020603050405020304" pitchFamily="18" charset="0"/>
              </a:rPr>
              <a:t>2.2 Product</a:t>
            </a:r>
            <a:r>
              <a:rPr lang="en-US" b="1" kern="0" spc="-15" dirty="0">
                <a:effectLst/>
                <a:latin typeface="Times New Roman" panose="02020603050405020304" pitchFamily="18" charset="0"/>
                <a:ea typeface="Times New Roman" panose="02020603050405020304" pitchFamily="18" charset="0"/>
              </a:rPr>
              <a:t> </a:t>
            </a:r>
            <a:r>
              <a:rPr lang="en-US" b="1" kern="0" dirty="0">
                <a:effectLst/>
                <a:latin typeface="Times New Roman" panose="02020603050405020304" pitchFamily="18" charset="0"/>
                <a:ea typeface="Times New Roman" panose="02020603050405020304" pitchFamily="18" charset="0"/>
              </a:rPr>
              <a:t>Function</a:t>
            </a:r>
            <a:endParaRPr lang="en-IN" b="1" kern="0" dirty="0">
              <a:effectLst/>
              <a:latin typeface="Times New Roman" panose="02020603050405020304" pitchFamily="18" charset="0"/>
              <a:ea typeface="Times New Roman" panose="02020603050405020304" pitchFamily="18" charset="0"/>
            </a:endParaRPr>
          </a:p>
          <a:p>
            <a:pPr marL="914400" lvl="2" algn="just">
              <a:spcBef>
                <a:spcPts val="495"/>
              </a:spcBef>
              <a:spcAft>
                <a:spcPts val="0"/>
              </a:spcAft>
              <a:buSzPts val="1200"/>
              <a:tabLst>
                <a:tab pos="826135" algn="l"/>
              </a:tabLst>
            </a:pPr>
            <a:r>
              <a:rPr lang="en-US" b="1" kern="0" dirty="0">
                <a:effectLst/>
                <a:latin typeface="Times New Roman" panose="02020603050405020304" pitchFamily="18" charset="0"/>
                <a:ea typeface="Times New Roman" panose="02020603050405020304" pitchFamily="18" charset="0"/>
              </a:rPr>
              <a:t>2.2.1 User</a:t>
            </a:r>
            <a:r>
              <a:rPr lang="en-US" b="1" kern="0" spc="-15" dirty="0">
                <a:effectLst/>
                <a:latin typeface="Times New Roman" panose="02020603050405020304" pitchFamily="18" charset="0"/>
                <a:ea typeface="Times New Roman" panose="02020603050405020304" pitchFamily="18" charset="0"/>
              </a:rPr>
              <a:t> </a:t>
            </a:r>
            <a:r>
              <a:rPr lang="en-US" b="1" kern="0" dirty="0">
                <a:effectLst/>
                <a:latin typeface="Times New Roman" panose="02020603050405020304" pitchFamily="18" charset="0"/>
                <a:ea typeface="Times New Roman" panose="02020603050405020304" pitchFamily="18" charset="0"/>
              </a:rPr>
              <a:t>Characteristics</a:t>
            </a:r>
            <a:endParaRPr lang="en-IN" b="1" kern="0" dirty="0">
              <a:effectLst/>
              <a:latin typeface="Times New Roman" panose="02020603050405020304" pitchFamily="18" charset="0"/>
              <a:ea typeface="Times New Roman" panose="02020603050405020304" pitchFamily="18" charset="0"/>
            </a:endParaRPr>
          </a:p>
          <a:p>
            <a:pPr marL="482600" marR="701675" algn="just">
              <a:lnSpc>
                <a:spcPct val="135000"/>
              </a:lnSpc>
              <a:spcBef>
                <a:spcPts val="470"/>
              </a:spcBef>
              <a:spcAft>
                <a:spcPts val="0"/>
              </a:spcAft>
            </a:pPr>
            <a:r>
              <a:rPr lang="en-US" dirty="0">
                <a:effectLst/>
                <a:latin typeface="Times New Roman" panose="02020603050405020304" pitchFamily="18" charset="0"/>
                <a:ea typeface="Times New Roman" panose="02020603050405020304" pitchFamily="18" charset="0"/>
              </a:rPr>
              <a:t>The typical bank customer will be a person, from the age of 18 and up. There will more than</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likely be a fairly equal distribution of males and females. The typical customer will probably use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online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couple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of</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times</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week.</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typical</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customer</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might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not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know</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anything</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about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computers, so their system needs to be very simple and easy to use. </a:t>
            </a:r>
            <a:endParaRPr lang="en-IN" dirty="0">
              <a:effectLst/>
              <a:latin typeface="Times New Roman" panose="02020603050405020304" pitchFamily="18" charset="0"/>
              <a:ea typeface="Times New Roman" panose="02020603050405020304" pitchFamily="18" charset="0"/>
            </a:endParaRPr>
          </a:p>
          <a:p>
            <a:pPr marL="914400" lvl="2" algn="just">
              <a:buSzPts val="1200"/>
              <a:tabLst>
                <a:tab pos="826135" algn="l"/>
              </a:tabLst>
            </a:pPr>
            <a:r>
              <a:rPr lang="en-US" b="1" kern="0" dirty="0">
                <a:effectLst/>
                <a:latin typeface="Times New Roman" panose="02020603050405020304" pitchFamily="18" charset="0"/>
                <a:ea typeface="Times New Roman" panose="02020603050405020304" pitchFamily="18" charset="0"/>
              </a:rPr>
              <a:t>2.2.2 Constraints</a:t>
            </a:r>
            <a:endParaRPr lang="en-IN" b="1" kern="0" dirty="0">
              <a:effectLst/>
              <a:latin typeface="Times New Roman" panose="02020603050405020304" pitchFamily="18" charset="0"/>
              <a:ea typeface="Times New Roman" panose="02020603050405020304" pitchFamily="18" charset="0"/>
            </a:endParaRPr>
          </a:p>
          <a:p>
            <a:pPr marL="482600" algn="just">
              <a:lnSpc>
                <a:spcPct val="107000"/>
              </a:lnSpc>
              <a:spcBef>
                <a:spcPts val="535"/>
              </a:spcBef>
              <a:spcAft>
                <a:spcPts val="800"/>
              </a:spcAft>
            </a:pPr>
            <a:r>
              <a:rPr lang="en-IN" dirty="0">
                <a:effectLst/>
                <a:latin typeface="Calibri" panose="020F0502020204030204" pitchFamily="34" charset="0"/>
                <a:ea typeface="Calibri" panose="020F0502020204030204" pitchFamily="34" charset="0"/>
                <a:cs typeface="Times New Roman" panose="02020603050405020304" pitchFamily="18" charset="0"/>
              </a:rPr>
              <a:t>The</a:t>
            </a:r>
            <a:r>
              <a:rPr lang="en-IN" spc="-1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information</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of</a:t>
            </a:r>
            <a:r>
              <a:rPr lang="en-IN" spc="-1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all</a:t>
            </a:r>
            <a:r>
              <a:rPr lang="en-IN" spc="-1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users</a:t>
            </a:r>
            <a:r>
              <a:rPr lang="en-IN" spc="-1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must</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be</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stored</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in</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a database</a:t>
            </a:r>
            <a:r>
              <a:rPr lang="en-IN" spc="-1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that</a:t>
            </a:r>
            <a:r>
              <a:rPr lang="en-IN" spc="-1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is accessible</a:t>
            </a:r>
            <a:r>
              <a:rPr lang="en-IN" spc="-1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by</a:t>
            </a:r>
            <a:r>
              <a:rPr lang="en-IN" spc="-20"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the</a:t>
            </a:r>
            <a:r>
              <a:rPr lang="en-IN" spc="-5" dirty="0">
                <a:effectLst/>
                <a:latin typeface="Calibri" panose="020F0502020204030204" pitchFamily="34" charset="0"/>
                <a:ea typeface="Calibri" panose="020F0502020204030204" pitchFamily="34" charset="0"/>
                <a:cs typeface="Times New Roman" panose="02020603050405020304" pitchFamily="18" charset="0"/>
              </a:rPr>
              <a:t> </a:t>
            </a:r>
            <a:r>
              <a:rPr lang="en-IN" dirty="0">
                <a:effectLst/>
                <a:latin typeface="Calibri" panose="020F0502020204030204" pitchFamily="34" charset="0"/>
                <a:ea typeface="Calibri" panose="020F0502020204030204" pitchFamily="34" charset="0"/>
                <a:cs typeface="Times New Roman" panose="02020603050405020304" pitchFamily="18" charset="0"/>
              </a:rPr>
              <a:t>Online System. </a:t>
            </a:r>
            <a:r>
              <a:rPr lang="en-US" dirty="0">
                <a:effectLst/>
                <a:latin typeface="Times New Roman" panose="02020603050405020304" pitchFamily="18" charset="0"/>
                <a:ea typeface="Times New Roman" panose="02020603050405020304" pitchFamily="18" charset="0"/>
              </a:rPr>
              <a:t>The Online Banking System is connected and is running 24 hours a day.</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 users access the Online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System from any computer that has Internet browsing capabilities and an Internet connection. The users</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must have their correct usernames and passwords to enter into the Online Dictionary System</a:t>
            </a:r>
            <a:endParaRPr lang="en-IN" dirty="0">
              <a:effectLst/>
              <a:latin typeface="Times New Roman" panose="02020603050405020304" pitchFamily="18" charset="0"/>
              <a:ea typeface="Times New Roman" panose="02020603050405020304" pitchFamily="18" charset="0"/>
            </a:endParaRPr>
          </a:p>
          <a:p>
            <a:pPr marL="482600" marR="701675" algn="just">
              <a:lnSpc>
                <a:spcPct val="135000"/>
              </a:lnSpc>
              <a:spcBef>
                <a:spcPts val="470"/>
              </a:spcBef>
              <a:spcAft>
                <a:spcPts val="0"/>
              </a:spcAft>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82269293"/>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2116</Words>
  <Application>Microsoft Office PowerPoint</Application>
  <PresentationFormat>On-screen Show (16:9)</PresentationFormat>
  <Paragraphs>191</Paragraphs>
  <Slides>19</Slides>
  <Notes>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Simple Light</vt:lpstr>
      <vt:lpstr>PowerPoint Presentation</vt:lpstr>
      <vt:lpstr>Internet Banking System</vt:lpstr>
      <vt:lpstr>PowerPoint Presentation</vt:lpstr>
      <vt:lpstr>PowerPoint Presentation</vt:lpstr>
      <vt:lpstr>PowerPoint Presentation</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SRS FOR INTERNET BANKING 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Jaishuk Ragupathy</cp:lastModifiedBy>
  <cp:revision>13</cp:revision>
  <dcterms:created xsi:type="dcterms:W3CDTF">2020-08-13T11:21:46Z</dcterms:created>
  <dcterms:modified xsi:type="dcterms:W3CDTF">2023-03-28T14:34:12Z</dcterms:modified>
</cp:coreProperties>
</file>